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12" r:id="rId4"/>
    <p:sldMasterId id="2147483726" r:id="rId5"/>
  </p:sldMasterIdLst>
  <p:notesMasterIdLst>
    <p:notesMasterId r:id="rId18"/>
  </p:notesMasterIdLst>
  <p:sldIdLst>
    <p:sldId id="291" r:id="rId6"/>
    <p:sldId id="258" r:id="rId7"/>
    <p:sldId id="259" r:id="rId8"/>
    <p:sldId id="308" r:id="rId9"/>
    <p:sldId id="306" r:id="rId10"/>
    <p:sldId id="307" r:id="rId11"/>
    <p:sldId id="299" r:id="rId12"/>
    <p:sldId id="300" r:id="rId13"/>
    <p:sldId id="292" r:id="rId14"/>
    <p:sldId id="296" r:id="rId15"/>
    <p:sldId id="309" r:id="rId16"/>
    <p:sldId id="278" r:id="rId17"/>
  </p:sldIdLst>
  <p:sldSz cx="9144000" cy="6858000" type="screen4x3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estbye, Berit" initials="WB" lastIdx="6" clrIdx="0">
    <p:extLst>
      <p:ext uri="{19B8F6BF-5375-455C-9EA6-DF929625EA0E}">
        <p15:presenceInfo xmlns:p15="http://schemas.microsoft.com/office/powerpoint/2012/main" userId="S-1-5-21-1332841840-243531673-2482343961-24143" providerId="AD"/>
      </p:ext>
    </p:extLst>
  </p:cmAuthor>
  <p:cmAuthor id="2" name="Bjerkås, Silje" initials="BS" lastIdx="3" clrIdx="1">
    <p:extLst>
      <p:ext uri="{19B8F6BF-5375-455C-9EA6-DF929625EA0E}">
        <p15:presenceInfo xmlns:p15="http://schemas.microsoft.com/office/powerpoint/2012/main" userId="S::silje.bjerkas@grimstad.kommune.no::5e30452c-aa10-4328-8402-8ab418804a73" providerId="AD"/>
      </p:ext>
    </p:extLst>
  </p:cmAuthor>
  <p:cmAuthor id="3" name="Bryn, Sølvi Jacobsen" initials="BSJ" lastIdx="1" clrIdx="2">
    <p:extLst>
      <p:ext uri="{19B8F6BF-5375-455C-9EA6-DF929625EA0E}">
        <p15:presenceInfo xmlns:p15="http://schemas.microsoft.com/office/powerpoint/2012/main" userId="S-1-5-21-1332841840-243531673-2482343961-2514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2CF"/>
    <a:srgbClr val="00C85A"/>
    <a:srgbClr val="00A44A"/>
    <a:srgbClr val="0086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D0B4DB4-F887-B723-C529-118B3CDECF8D}" v="25" dt="2025-03-10T11:23:38.39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53" y="3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610EBE-C1F3-4489-ADA6-3348326769BD}" type="datetimeFigureOut">
              <a:rPr lang="nb-NO" smtClean="0"/>
              <a:pPr/>
              <a:t>10.03.2025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52DB7C-4B8E-46DF-A618-A5E30AAFF4C8}" type="slidenum">
              <a:rPr lang="nb-NO" smtClean="0"/>
              <a:pPr/>
              <a:t>‹#›</a:t>
            </a:fld>
            <a:endParaRPr 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52DB7C-4B8E-46DF-A618-A5E30AAFF4C8}" type="slidenum">
              <a:rPr lang="nb-NO" smtClean="0"/>
              <a:pPr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193229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fors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Et bilde som inneholder utendørs, himmel, vann, solnedgang&#10;&#10;Automatisk generert beskrivelse">
            <a:extLst>
              <a:ext uri="{FF2B5EF4-FFF2-40B4-BE49-F238E27FC236}">
                <a16:creationId xmlns:a16="http://schemas.microsoft.com/office/drawing/2014/main" id="{CDC64AD2-4AB4-4642-8742-0FB11D25BB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20" y="-1035496"/>
            <a:ext cx="9133981" cy="8119094"/>
          </a:xfrm>
          <a:prstGeom prst="rect">
            <a:avLst/>
          </a:prstGeom>
        </p:spPr>
      </p:pic>
      <p:sp>
        <p:nvSpPr>
          <p:cNvPr id="8" name="Tittel 1">
            <a:extLst>
              <a:ext uri="{FF2B5EF4-FFF2-40B4-BE49-F238E27FC236}">
                <a16:creationId xmlns:a16="http://schemas.microsoft.com/office/drawing/2014/main" id="{8309D8CA-04AC-CD4D-8C44-172786CFF2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>
            <a:normAutofit/>
          </a:bodyPr>
          <a:lstStyle>
            <a:lvl1pPr algn="ctr">
              <a:defRPr sz="405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11" name="Undertittel 2">
            <a:extLst>
              <a:ext uri="{FF2B5EF4-FFF2-40B4-BE49-F238E27FC236}">
                <a16:creationId xmlns:a16="http://schemas.microsoft.com/office/drawing/2014/main" id="{F4DB3BB5-F434-5445-98D3-4166FA8E30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14" name="TekstSylinder 13">
            <a:extLst>
              <a:ext uri="{FF2B5EF4-FFF2-40B4-BE49-F238E27FC236}">
                <a16:creationId xmlns:a16="http://schemas.microsoft.com/office/drawing/2014/main" id="{8827F5E0-D786-DD42-B989-62214329B963}"/>
              </a:ext>
            </a:extLst>
          </p:cNvPr>
          <p:cNvSpPr txBox="1"/>
          <p:nvPr userDrawn="1"/>
        </p:nvSpPr>
        <p:spPr>
          <a:xfrm>
            <a:off x="499397" y="6236147"/>
            <a:ext cx="1639651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nb-NO" sz="900" err="1">
                <a:solidFill>
                  <a:srgbClr val="FFFFFF"/>
                </a:solidFill>
              </a:rPr>
              <a:t>grimstad.kommune.no</a:t>
            </a:r>
            <a:endParaRPr lang="nb-NO" sz="900">
              <a:solidFill>
                <a:srgbClr val="FFFFFF"/>
              </a:solidFill>
            </a:endParaRPr>
          </a:p>
        </p:txBody>
      </p:sp>
      <p:pic>
        <p:nvPicPr>
          <p:cNvPr id="15" name="Bilde 14">
            <a:extLst>
              <a:ext uri="{FF2B5EF4-FFF2-40B4-BE49-F238E27FC236}">
                <a16:creationId xmlns:a16="http://schemas.microsoft.com/office/drawing/2014/main" id="{AE466081-ECE8-C249-9A46-0A3ECBCD6C0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551" y="5868847"/>
            <a:ext cx="1040053" cy="732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5775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BA5F7FD-3AE4-D248-BD7F-75CE211E39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206EF1E-A20E-D74A-8939-448E9BFC81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37574" y="1825625"/>
            <a:ext cx="3777276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6FC09685-5270-A045-B6CF-11F8A59191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72327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6887074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21F2641-B300-9341-8DE7-15F92126CE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10913607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ausebilde blå">
    <p:bg>
      <p:bgPr>
        <a:solidFill>
          <a:srgbClr val="014E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e 9">
            <a:extLst>
              <a:ext uri="{FF2B5EF4-FFF2-40B4-BE49-F238E27FC236}">
                <a16:creationId xmlns:a16="http://schemas.microsoft.com/office/drawing/2014/main" id="{FC7DC847-71B3-DB48-B63F-88C8054D5A2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18798" y="2652576"/>
            <a:ext cx="1106405" cy="1552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1966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ausebilde gull">
    <p:bg>
      <p:bgPr>
        <a:solidFill>
          <a:srgbClr val="B2A2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e 9">
            <a:extLst>
              <a:ext uri="{FF2B5EF4-FFF2-40B4-BE49-F238E27FC236}">
                <a16:creationId xmlns:a16="http://schemas.microsoft.com/office/drawing/2014/main" id="{FC7DC847-71B3-DB48-B63F-88C8054D5A2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18798" y="2652576"/>
            <a:ext cx="1106405" cy="1552848"/>
          </a:xfrm>
          <a:prstGeom prst="rect">
            <a:avLst/>
          </a:prstGeom>
        </p:spPr>
      </p:pic>
      <p:sp>
        <p:nvSpPr>
          <p:cNvPr id="2" name="TekstSylinder 1">
            <a:extLst>
              <a:ext uri="{FF2B5EF4-FFF2-40B4-BE49-F238E27FC236}">
                <a16:creationId xmlns:a16="http://schemas.microsoft.com/office/drawing/2014/main" id="{7C8197EA-CF2C-4349-9E5A-F7A5353CC429}"/>
              </a:ext>
            </a:extLst>
          </p:cNvPr>
          <p:cNvSpPr txBox="1"/>
          <p:nvPr userDrawn="1"/>
        </p:nvSpPr>
        <p:spPr>
          <a:xfrm>
            <a:off x="7596336" y="404664"/>
            <a:ext cx="1242138" cy="300082"/>
          </a:xfrm>
          <a:prstGeom prst="rect">
            <a:avLst/>
          </a:prstGeom>
          <a:solidFill>
            <a:srgbClr val="B2A269"/>
          </a:solidFill>
        </p:spPr>
        <p:txBody>
          <a:bodyPr wrap="square" rtlCol="0">
            <a:spAutoFit/>
          </a:bodyPr>
          <a:lstStyle/>
          <a:p>
            <a:endParaRPr lang="nb-NO" sz="1350"/>
          </a:p>
        </p:txBody>
      </p:sp>
    </p:spTree>
    <p:extLst>
      <p:ext uri="{BB962C8B-B14F-4D97-AF65-F5344CB8AC3E}">
        <p14:creationId xmlns:p14="http://schemas.microsoft.com/office/powerpoint/2010/main" val="31871492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9F7F8E5-C44D-A62A-0A6A-0B267AD6C7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908DA5ED-B262-08EA-1A2B-FF4012E928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E07F3F0-B61B-37F3-7732-A4FA74179F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AA02C-CB60-4834-9FC0-E0ABC339E0C5}" type="datetimeFigureOut">
              <a:rPr lang="nb-NO" smtClean="0"/>
              <a:t>10.03.2025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821BAF4-380B-23F0-5D51-689AF53391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48F392D6-ADD3-1F53-991E-D8AFCB053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BB32C-F75B-4410-B04C-2D9B92D015B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692298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84B4428-5908-5FA7-C969-A72725BEE7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F272A99-70AF-1DCA-AEFD-64C0883AC2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642AC74-9EA8-B97C-7FA4-8969B8C92C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AA02C-CB60-4834-9FC0-E0ABC339E0C5}" type="datetimeFigureOut">
              <a:rPr lang="nb-NO" smtClean="0"/>
              <a:t>10.03.2025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9203AEB-D8EA-1356-84FB-5AE5E16B61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1F3B248-4192-4224-9073-A1FD6A981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BB32C-F75B-4410-B04C-2D9B92D015B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19513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B73AF9A-3EDB-80E4-81E2-58CD0249A6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01D791DC-796F-4517-9BD8-765ECFACAB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9C7E7EA-104F-20F6-E067-4636323DBB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AA02C-CB60-4834-9FC0-E0ABC339E0C5}" type="datetimeFigureOut">
              <a:rPr lang="nb-NO" smtClean="0"/>
              <a:t>10.03.2025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D851F0A4-7AE9-D88B-FEBF-1D54F03235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5D04CD3-AB43-C565-39C3-DAD9F33444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BB32C-F75B-4410-B04C-2D9B92D015B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785074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D1D6DA6-0F02-17CC-6A67-01D8318B5B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EB418E8-EFFA-AA7F-C81B-01523C1E3F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67F5B8B0-4FB1-7ABD-D9FF-ADD9AFDF22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9FEA367C-9F05-D2D2-7A86-FCBEE9DCFF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AA02C-CB60-4834-9FC0-E0ABC339E0C5}" type="datetimeFigureOut">
              <a:rPr lang="nb-NO" smtClean="0"/>
              <a:t>10.03.2025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BCC0B174-3FC4-0782-4B09-A6DCC50370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24FB08A9-408F-1916-D58C-57639F71B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BB32C-F75B-4410-B04C-2D9B92D015B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913347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CDCF33E-2F03-63BC-6D7B-D3F2091B7D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2CA0355D-0414-1104-81F5-7FCA99FDF5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AA08C088-A60C-197D-7209-60F2A8239D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CDD9CE38-48F0-2B8B-455A-E15C85AB5E8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312E0396-11DA-987C-2C15-702604C830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97681636-CE49-D5C0-616D-DF67D48456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AA02C-CB60-4834-9FC0-E0ABC339E0C5}" type="datetimeFigureOut">
              <a:rPr lang="nb-NO" smtClean="0"/>
              <a:t>10.03.2025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364FEF93-0EED-2A5B-C1A5-7E7FFBA083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ED0BB42B-9B64-344D-C48C-F2F300C0C0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BB32C-F75B-4410-B04C-2D9B92D015B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690479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7FF705C-E1C8-D2EF-7740-18E92DCC12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99634D56-DBE4-3515-D290-64490935FA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AA02C-CB60-4834-9FC0-E0ABC339E0C5}" type="datetimeFigureOut">
              <a:rPr lang="nb-NO" smtClean="0"/>
              <a:t>10.03.2025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FB191DE7-A5DC-805C-9AC5-648E3D042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6590A15B-B46C-9F56-3F50-8F10E9445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BB32C-F75B-4410-B04C-2D9B92D015B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08284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fors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 descr="Et bilde som inneholder himmel, utendørs, skyet, skyer&#10;&#10;Automatisk generert beskrivelse">
            <a:extLst>
              <a:ext uri="{FF2B5EF4-FFF2-40B4-BE49-F238E27FC236}">
                <a16:creationId xmlns:a16="http://schemas.microsoft.com/office/drawing/2014/main" id="{B634A3C3-469B-9D46-992F-982D7BB82E2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241300"/>
            <a:ext cx="9144000" cy="7340600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7852C9CA-8B62-B04D-A347-972D1796D5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>
            <a:normAutofit/>
          </a:bodyPr>
          <a:lstStyle>
            <a:lvl1pPr algn="ctr">
              <a:defRPr sz="405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444AC1E3-0379-BE42-86C7-5CEE60078C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8DF3F795-1584-BF41-BD72-73EE87093B8E}"/>
              </a:ext>
            </a:extLst>
          </p:cNvPr>
          <p:cNvSpPr txBox="1"/>
          <p:nvPr userDrawn="1"/>
        </p:nvSpPr>
        <p:spPr>
          <a:xfrm>
            <a:off x="499397" y="6236147"/>
            <a:ext cx="1639651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nb-NO" sz="900" err="1">
                <a:solidFill>
                  <a:srgbClr val="FFFFFF"/>
                </a:solidFill>
              </a:rPr>
              <a:t>grimstad.kommune.no</a:t>
            </a:r>
            <a:endParaRPr lang="nb-NO" sz="900">
              <a:solidFill>
                <a:srgbClr val="FFFFFF"/>
              </a:solidFill>
            </a:endParaRP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F8B01173-561A-E24F-AE77-4690019C981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551" y="5868847"/>
            <a:ext cx="1040053" cy="732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036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5058FA88-688E-40BF-4B80-5D82E9D77A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AA02C-CB60-4834-9FC0-E0ABC339E0C5}" type="datetimeFigureOut">
              <a:rPr lang="nb-NO" smtClean="0"/>
              <a:t>10.03.2025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89214900-88A3-95EA-EB06-BA689EC4B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86942645-F85F-6709-BB91-6BE0056AB2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BB32C-F75B-4410-B04C-2D9B92D015B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270555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7783991-C7C7-39F3-0B2D-3351B8AA87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971FBA4-C879-BD8D-9EDF-1763D90950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1FD55CF6-58CE-786D-68CF-3B1ECD1802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9A0CA4DB-D155-96CE-F4CE-CC0E6E25D2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AA02C-CB60-4834-9FC0-E0ABC339E0C5}" type="datetimeFigureOut">
              <a:rPr lang="nb-NO" smtClean="0"/>
              <a:t>10.03.2025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BC8D8A4C-6022-13D1-260E-5E68222BEB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E23B3F83-CCD5-47AA-F78D-512D1A5FA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BB32C-F75B-4410-B04C-2D9B92D015B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38162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F924E99-1976-771C-4E26-F1F85EF95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92C831C0-2802-D340-68E3-BA0DAC47E4B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0A8F5B83-74A4-20AC-AB46-7AA6038DA0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BA07C5A0-086B-365A-0A1C-3AEDD4559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AA02C-CB60-4834-9FC0-E0ABC339E0C5}" type="datetimeFigureOut">
              <a:rPr lang="nb-NO" smtClean="0"/>
              <a:t>10.03.2025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88117F57-F124-0FCB-B288-128A558C5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02EF4B5A-24CC-6C3C-66E7-F60C6F144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BB32C-F75B-4410-B04C-2D9B92D015B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753155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8A63DAF-85E6-32FE-009C-7312E230A6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D5A1CB95-1D7F-C665-0716-BB4C72043C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AA3C0356-4690-BAA9-1D2E-8873456AB3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AA02C-CB60-4834-9FC0-E0ABC339E0C5}" type="datetimeFigureOut">
              <a:rPr lang="nb-NO" smtClean="0"/>
              <a:t>10.03.2025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38B0E133-0F31-512A-2547-5C00701395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4A202BC-4F36-E6D8-350C-48EEC3AD8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BB32C-F75B-4410-B04C-2D9B92D015B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732753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C4D07A1C-0174-9D65-2E37-76E31F5C437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A5D973F1-CC00-238E-1ABD-5031960645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7AE601E-6A46-1825-78B2-B1824B6DCB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AA02C-CB60-4834-9FC0-E0ABC339E0C5}" type="datetimeFigureOut">
              <a:rPr lang="nb-NO" smtClean="0"/>
              <a:t>10.03.2025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6B6C073D-A121-3AB1-E04B-C9386A817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DC1EDC5-31ED-C477-2F45-B5FF9502F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BB32C-F75B-4410-B04C-2D9B92D015B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342992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fors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B868489A-4B79-0448-A1DC-4F52100E03B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2806"/>
            <a:ext cx="9147740" cy="6860805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7852C9CA-8B62-B04D-A347-972D1796D5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>
            <a:normAutofit/>
          </a:bodyPr>
          <a:lstStyle>
            <a:lvl1pPr algn="ctr">
              <a:defRPr sz="405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444AC1E3-0379-BE42-86C7-5CEE60078C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8DF3F795-1584-BF41-BD72-73EE87093B8E}"/>
              </a:ext>
            </a:extLst>
          </p:cNvPr>
          <p:cNvSpPr txBox="1"/>
          <p:nvPr userDrawn="1"/>
        </p:nvSpPr>
        <p:spPr>
          <a:xfrm>
            <a:off x="499397" y="6236147"/>
            <a:ext cx="1639651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nb-NO" sz="900" err="1">
                <a:solidFill>
                  <a:srgbClr val="FFFFFF"/>
                </a:solidFill>
              </a:rPr>
              <a:t>grimstad.kommune.no</a:t>
            </a:r>
            <a:endParaRPr lang="nb-NO" sz="900">
              <a:solidFill>
                <a:srgbClr val="FFFFFF"/>
              </a:solidFill>
            </a:endParaRP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F8B01173-561A-E24F-AE77-4690019C981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551" y="5868847"/>
            <a:ext cx="1040053" cy="732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9573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39FBF06-F4F3-2842-9D33-275AE3B01F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53D41CE-9866-F049-BBD7-1EFA034467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995856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bilde 4">
            <a:extLst>
              <a:ext uri="{FF2B5EF4-FFF2-40B4-BE49-F238E27FC236}">
                <a16:creationId xmlns:a16="http://schemas.microsoft.com/office/drawing/2014/main" id="{D9A88098-6EDE-4514-8B76-142845303E3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3911585" cy="6858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233086" y="1057176"/>
            <a:ext cx="4120559" cy="351378"/>
          </a:xfrm>
        </p:spPr>
        <p:txBody>
          <a:bodyPr/>
          <a:lstStyle>
            <a:lvl1pPr>
              <a:defRPr sz="1688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233085" y="2200657"/>
            <a:ext cx="4120560" cy="401900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9143671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kollasj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ihåndsform: figur 13">
            <a:extLst>
              <a:ext uri="{FF2B5EF4-FFF2-40B4-BE49-F238E27FC236}">
                <a16:creationId xmlns:a16="http://schemas.microsoft.com/office/drawing/2014/main" id="{BEAC0722-D45D-4B15-A1F8-75DE7BB63A93}"/>
              </a:ext>
            </a:extLst>
          </p:cNvPr>
          <p:cNvSpPr/>
          <p:nvPr userDrawn="1"/>
        </p:nvSpPr>
        <p:spPr>
          <a:xfrm>
            <a:off x="0" y="0"/>
            <a:ext cx="9144892" cy="6858000"/>
          </a:xfrm>
          <a:custGeom>
            <a:avLst/>
            <a:gdLst>
              <a:gd name="connsiteX0" fmla="*/ 890476 w 16255998"/>
              <a:gd name="connsiteY0" fmla="*/ 1152523 h 9142413"/>
              <a:gd name="connsiteX1" fmla="*/ 890476 w 16255998"/>
              <a:gd name="connsiteY1" fmla="*/ 4457700 h 9142413"/>
              <a:gd name="connsiteX2" fmla="*/ 3635261 w 16255998"/>
              <a:gd name="connsiteY2" fmla="*/ 4457700 h 9142413"/>
              <a:gd name="connsiteX3" fmla="*/ 3635261 w 16255998"/>
              <a:gd name="connsiteY3" fmla="*/ 1152523 h 9142413"/>
              <a:gd name="connsiteX4" fmla="*/ 0 w 16255998"/>
              <a:gd name="connsiteY4" fmla="*/ 0 h 9142413"/>
              <a:gd name="connsiteX5" fmla="*/ 16255998 w 16255998"/>
              <a:gd name="connsiteY5" fmla="*/ 0 h 9142413"/>
              <a:gd name="connsiteX6" fmla="*/ 16255998 w 16255998"/>
              <a:gd name="connsiteY6" fmla="*/ 9142413 h 9142413"/>
              <a:gd name="connsiteX7" fmla="*/ 0 w 16255998"/>
              <a:gd name="connsiteY7" fmla="*/ 9142413 h 9142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255998" h="9142413">
                <a:moveTo>
                  <a:pt x="890476" y="1152523"/>
                </a:moveTo>
                <a:lnTo>
                  <a:pt x="890476" y="4457700"/>
                </a:lnTo>
                <a:lnTo>
                  <a:pt x="3635261" y="4457700"/>
                </a:lnTo>
                <a:lnTo>
                  <a:pt x="3635261" y="1152523"/>
                </a:lnTo>
                <a:close/>
                <a:moveTo>
                  <a:pt x="0" y="0"/>
                </a:moveTo>
                <a:lnTo>
                  <a:pt x="16255998" y="0"/>
                </a:lnTo>
                <a:lnTo>
                  <a:pt x="16255998" y="9142413"/>
                </a:lnTo>
                <a:lnTo>
                  <a:pt x="0" y="91424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013">
              <a:solidFill>
                <a:srgbClr val="FFFFFF"/>
              </a:solidFill>
            </a:endParaRPr>
          </a:p>
        </p:txBody>
      </p:sp>
      <p:sp>
        <p:nvSpPr>
          <p:cNvPr id="13" name="color_blue" hidden="1">
            <a:extLst>
              <a:ext uri="{FF2B5EF4-FFF2-40B4-BE49-F238E27FC236}">
                <a16:creationId xmlns:a16="http://schemas.microsoft.com/office/drawing/2014/main" id="{5793AE19-B027-4C21-92BA-5C6C3464033E}"/>
              </a:ext>
            </a:extLst>
          </p:cNvPr>
          <p:cNvSpPr/>
          <p:nvPr userDrawn="1"/>
        </p:nvSpPr>
        <p:spPr>
          <a:xfrm>
            <a:off x="97600" y="7316181"/>
            <a:ext cx="932740" cy="60297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350" err="1">
                <a:solidFill>
                  <a:srgbClr val="FFFFFF"/>
                </a:solidFill>
              </a:rPr>
              <a:t>white</a:t>
            </a:r>
            <a:endParaRPr lang="nb-NO" sz="1350">
              <a:solidFill>
                <a:srgbClr val="FFFFFF"/>
              </a:solidFill>
            </a:endParaRPr>
          </a:p>
        </p:txBody>
      </p:sp>
      <p:sp>
        <p:nvSpPr>
          <p:cNvPr id="16" name="color_peach" hidden="1">
            <a:extLst>
              <a:ext uri="{FF2B5EF4-FFF2-40B4-BE49-F238E27FC236}">
                <a16:creationId xmlns:a16="http://schemas.microsoft.com/office/drawing/2014/main" id="{21814385-D11D-4E96-BDB2-64A8305245D8}"/>
              </a:ext>
            </a:extLst>
          </p:cNvPr>
          <p:cNvSpPr/>
          <p:nvPr userDrawn="1"/>
        </p:nvSpPr>
        <p:spPr>
          <a:xfrm>
            <a:off x="1126357" y="7316181"/>
            <a:ext cx="932740" cy="60297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350" err="1">
                <a:solidFill>
                  <a:srgbClr val="FFFFFF"/>
                </a:solidFill>
              </a:rPr>
              <a:t>blue</a:t>
            </a:r>
            <a:endParaRPr lang="nb-NO" sz="1350">
              <a:solidFill>
                <a:srgbClr val="FFFFFF"/>
              </a:solidFill>
            </a:endParaRPr>
          </a:p>
        </p:txBody>
      </p:sp>
      <p:sp>
        <p:nvSpPr>
          <p:cNvPr id="17" name="color_purple" hidden="1">
            <a:extLst>
              <a:ext uri="{FF2B5EF4-FFF2-40B4-BE49-F238E27FC236}">
                <a16:creationId xmlns:a16="http://schemas.microsoft.com/office/drawing/2014/main" id="{BD0212A5-0C09-46A2-AF6E-FFC843BDB518}"/>
              </a:ext>
            </a:extLst>
          </p:cNvPr>
          <p:cNvSpPr/>
          <p:nvPr userDrawn="1"/>
        </p:nvSpPr>
        <p:spPr>
          <a:xfrm>
            <a:off x="2202741" y="7313454"/>
            <a:ext cx="932740" cy="60297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350" err="1">
                <a:solidFill>
                  <a:srgbClr val="FFFFFF"/>
                </a:solidFill>
              </a:rPr>
              <a:t>white</a:t>
            </a:r>
            <a:endParaRPr lang="nb-NO" sz="1350">
              <a:solidFill>
                <a:srgbClr val="FFFFFF"/>
              </a:solidFill>
            </a:endParaRPr>
          </a:p>
        </p:txBody>
      </p:sp>
      <p:sp>
        <p:nvSpPr>
          <p:cNvPr id="18" name="color_green" hidden="1">
            <a:extLst>
              <a:ext uri="{FF2B5EF4-FFF2-40B4-BE49-F238E27FC236}">
                <a16:creationId xmlns:a16="http://schemas.microsoft.com/office/drawing/2014/main" id="{A329A99F-224B-4866-9A52-D78D378EA86D}"/>
              </a:ext>
            </a:extLst>
          </p:cNvPr>
          <p:cNvSpPr/>
          <p:nvPr userDrawn="1"/>
        </p:nvSpPr>
        <p:spPr>
          <a:xfrm>
            <a:off x="3279126" y="7310727"/>
            <a:ext cx="932740" cy="60297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350" err="1">
                <a:solidFill>
                  <a:srgbClr val="FFFFFF"/>
                </a:solidFill>
              </a:rPr>
              <a:t>white</a:t>
            </a:r>
            <a:endParaRPr lang="nb-NO" sz="1350">
              <a:solidFill>
                <a:srgbClr val="FFFFFF"/>
              </a:solidFill>
            </a:endParaRPr>
          </a:p>
        </p:txBody>
      </p:sp>
      <p:sp>
        <p:nvSpPr>
          <p:cNvPr id="19" name="hasVideo" hidden="1">
            <a:extLst>
              <a:ext uri="{FF2B5EF4-FFF2-40B4-BE49-F238E27FC236}">
                <a16:creationId xmlns:a16="http://schemas.microsoft.com/office/drawing/2014/main" id="{347DF22B-73DC-46A2-AFB8-EC5B33AC4FBF}"/>
              </a:ext>
            </a:extLst>
          </p:cNvPr>
          <p:cNvSpPr/>
          <p:nvPr userDrawn="1"/>
        </p:nvSpPr>
        <p:spPr>
          <a:xfrm>
            <a:off x="4687581" y="7494903"/>
            <a:ext cx="1393372" cy="23462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350">
              <a:solidFill>
                <a:srgbClr val="FFFFFF"/>
              </a:solidFill>
            </a:endParaRPr>
          </a:p>
        </p:txBody>
      </p:sp>
      <p:sp>
        <p:nvSpPr>
          <p:cNvPr id="21" name="Plassholder for bilde 4">
            <a:extLst>
              <a:ext uri="{FF2B5EF4-FFF2-40B4-BE49-F238E27FC236}">
                <a16:creationId xmlns:a16="http://schemas.microsoft.com/office/drawing/2014/main" id="{FA3F608A-88CD-4220-AB5A-5D00C8B5CCE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165598" y="864544"/>
            <a:ext cx="3178448" cy="2479313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23" name="Plassholder for bilde 4">
            <a:extLst>
              <a:ext uri="{FF2B5EF4-FFF2-40B4-BE49-F238E27FC236}">
                <a16:creationId xmlns:a16="http://schemas.microsoft.com/office/drawing/2014/main" id="{0F97F381-C47C-42CA-B57B-849D41C83581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465502" y="864542"/>
            <a:ext cx="3178448" cy="5087234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25" name="Plassholder for bilde 4">
            <a:extLst>
              <a:ext uri="{FF2B5EF4-FFF2-40B4-BE49-F238E27FC236}">
                <a16:creationId xmlns:a16="http://schemas.microsoft.com/office/drawing/2014/main" id="{64419260-57E4-4418-BB97-B9134616674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2165598" y="3472467"/>
            <a:ext cx="3178448" cy="2479313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27" name="Plassholder for bilde 4">
            <a:extLst>
              <a:ext uri="{FF2B5EF4-FFF2-40B4-BE49-F238E27FC236}">
                <a16:creationId xmlns:a16="http://schemas.microsoft.com/office/drawing/2014/main" id="{EA1AB46F-FD2C-4506-B80D-9BAEFC6C3630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500050" y="3472467"/>
            <a:ext cx="1544093" cy="2479313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pic>
        <p:nvPicPr>
          <p:cNvPr id="26" name="logo_blue" hidden="1">
            <a:extLst>
              <a:ext uri="{FF2B5EF4-FFF2-40B4-BE49-F238E27FC236}">
                <a16:creationId xmlns:a16="http://schemas.microsoft.com/office/drawing/2014/main" id="{8A262544-5349-4587-B3DC-20A41D780E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55457" y="6217977"/>
            <a:ext cx="1023000" cy="334800"/>
          </a:xfrm>
          <a:prstGeom prst="rect">
            <a:avLst/>
          </a:prstGeom>
        </p:spPr>
      </p:pic>
      <p:pic>
        <p:nvPicPr>
          <p:cNvPr id="22" name="logo_dark" hidden="1">
            <a:extLst>
              <a:ext uri="{FF2B5EF4-FFF2-40B4-BE49-F238E27FC236}">
                <a16:creationId xmlns:a16="http://schemas.microsoft.com/office/drawing/2014/main" id="{A33C7F65-A76A-4F2C-9C2D-0FBC1DDB45C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617610" y="6206222"/>
            <a:ext cx="1096294" cy="360000"/>
          </a:xfrm>
          <a:prstGeom prst="rect">
            <a:avLst/>
          </a:prstGeom>
        </p:spPr>
      </p:pic>
      <p:sp>
        <p:nvSpPr>
          <p:cNvPr id="3" name="Rektangel 2">
            <a:extLst>
              <a:ext uri="{FF2B5EF4-FFF2-40B4-BE49-F238E27FC236}">
                <a16:creationId xmlns:a16="http://schemas.microsoft.com/office/drawing/2014/main" id="{E6FD897F-9C67-6546-B6E0-C9EC7A62A1CE}"/>
              </a:ext>
            </a:extLst>
          </p:cNvPr>
          <p:cNvSpPr/>
          <p:nvPr userDrawn="1"/>
        </p:nvSpPr>
        <p:spPr>
          <a:xfrm>
            <a:off x="500050" y="864542"/>
            <a:ext cx="1544093" cy="2479314"/>
          </a:xfrm>
          <a:prstGeom prst="rect">
            <a:avLst/>
          </a:prstGeom>
          <a:solidFill>
            <a:srgbClr val="014EB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350"/>
          </a:p>
        </p:txBody>
      </p:sp>
      <p:pic>
        <p:nvPicPr>
          <p:cNvPr id="28" name="Bilde 27">
            <a:extLst>
              <a:ext uri="{FF2B5EF4-FFF2-40B4-BE49-F238E27FC236}">
                <a16:creationId xmlns:a16="http://schemas.microsoft.com/office/drawing/2014/main" id="{EF21EF4F-1B93-3645-BF24-E9078797DC93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44913" y="1556793"/>
            <a:ext cx="840619" cy="1179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2074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A06F202-9472-484F-8872-7362137150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972CCA69-E362-8743-91B8-25B5398515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4420193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Pauselysbilde #2">
    <p:bg>
      <p:bgPr>
        <a:solidFill>
          <a:srgbClr val="014E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6">
            <a:extLst>
              <a:ext uri="{FF2B5EF4-FFF2-40B4-BE49-F238E27FC236}">
                <a16:creationId xmlns:a16="http://schemas.microsoft.com/office/drawing/2014/main" id="{A95C21E7-11C8-49F0-8515-B935BBDFF0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111" y="3136312"/>
            <a:ext cx="6396662" cy="577402"/>
          </a:xfrm>
        </p:spPr>
        <p:txBody>
          <a:bodyPr anchor="ctr" anchorCtr="0">
            <a:noAutofit/>
          </a:bodyPr>
          <a:lstStyle>
            <a:lvl1pPr algn="l">
              <a:lnSpc>
                <a:spcPct val="100000"/>
              </a:lnSpc>
              <a:defRPr sz="2400" b="1" spc="141" baseline="0">
                <a:solidFill>
                  <a:srgbClr val="FFFFFF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8" name="color_blue" hidden="1">
            <a:extLst>
              <a:ext uri="{FF2B5EF4-FFF2-40B4-BE49-F238E27FC236}">
                <a16:creationId xmlns:a16="http://schemas.microsoft.com/office/drawing/2014/main" id="{3D57E236-6D69-4B95-99B2-7E726A17C3F0}"/>
              </a:ext>
            </a:extLst>
          </p:cNvPr>
          <p:cNvSpPr/>
          <p:nvPr userDrawn="1"/>
        </p:nvSpPr>
        <p:spPr>
          <a:xfrm>
            <a:off x="97600" y="7316181"/>
            <a:ext cx="932740" cy="60297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350" err="1">
                <a:solidFill>
                  <a:srgbClr val="FFFFFF"/>
                </a:solidFill>
              </a:rPr>
              <a:t>white</a:t>
            </a:r>
            <a:endParaRPr lang="nb-NO" sz="1350">
              <a:solidFill>
                <a:srgbClr val="FFFFFF"/>
              </a:solidFill>
            </a:endParaRPr>
          </a:p>
        </p:txBody>
      </p:sp>
      <p:sp>
        <p:nvSpPr>
          <p:cNvPr id="9" name="color_peach" hidden="1">
            <a:extLst>
              <a:ext uri="{FF2B5EF4-FFF2-40B4-BE49-F238E27FC236}">
                <a16:creationId xmlns:a16="http://schemas.microsoft.com/office/drawing/2014/main" id="{82FF2494-266B-4475-9AAA-60D52BF59009}"/>
              </a:ext>
            </a:extLst>
          </p:cNvPr>
          <p:cNvSpPr/>
          <p:nvPr userDrawn="1"/>
        </p:nvSpPr>
        <p:spPr>
          <a:xfrm>
            <a:off x="1126357" y="7316181"/>
            <a:ext cx="932740" cy="60297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350" err="1">
                <a:solidFill>
                  <a:srgbClr val="FFFFFF"/>
                </a:solidFill>
              </a:rPr>
              <a:t>blue</a:t>
            </a:r>
            <a:endParaRPr lang="nb-NO" sz="1350">
              <a:solidFill>
                <a:srgbClr val="FFFFFF"/>
              </a:solidFill>
            </a:endParaRPr>
          </a:p>
        </p:txBody>
      </p:sp>
      <p:sp>
        <p:nvSpPr>
          <p:cNvPr id="10" name="color_purple" hidden="1">
            <a:extLst>
              <a:ext uri="{FF2B5EF4-FFF2-40B4-BE49-F238E27FC236}">
                <a16:creationId xmlns:a16="http://schemas.microsoft.com/office/drawing/2014/main" id="{B8C858CD-7691-4CE5-8DDE-F6E996143EBB}"/>
              </a:ext>
            </a:extLst>
          </p:cNvPr>
          <p:cNvSpPr/>
          <p:nvPr userDrawn="1"/>
        </p:nvSpPr>
        <p:spPr>
          <a:xfrm>
            <a:off x="2202741" y="7313454"/>
            <a:ext cx="932740" cy="60297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350" err="1">
                <a:solidFill>
                  <a:srgbClr val="FFFFFF"/>
                </a:solidFill>
              </a:rPr>
              <a:t>white</a:t>
            </a:r>
            <a:endParaRPr lang="nb-NO" sz="1350">
              <a:solidFill>
                <a:srgbClr val="FFFFFF"/>
              </a:solidFill>
            </a:endParaRPr>
          </a:p>
        </p:txBody>
      </p:sp>
      <p:sp>
        <p:nvSpPr>
          <p:cNvPr id="11" name="color_green" hidden="1">
            <a:extLst>
              <a:ext uri="{FF2B5EF4-FFF2-40B4-BE49-F238E27FC236}">
                <a16:creationId xmlns:a16="http://schemas.microsoft.com/office/drawing/2014/main" id="{2726509A-CA8F-4E29-AA77-18F265768E84}"/>
              </a:ext>
            </a:extLst>
          </p:cNvPr>
          <p:cNvSpPr/>
          <p:nvPr userDrawn="1"/>
        </p:nvSpPr>
        <p:spPr>
          <a:xfrm>
            <a:off x="3279126" y="7310727"/>
            <a:ext cx="932740" cy="60297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350" err="1">
                <a:solidFill>
                  <a:srgbClr val="FFFFFF"/>
                </a:solidFill>
              </a:rPr>
              <a:t>white</a:t>
            </a:r>
            <a:endParaRPr lang="nb-NO" sz="1350">
              <a:solidFill>
                <a:srgbClr val="FFFFFF"/>
              </a:solidFill>
            </a:endParaRPr>
          </a:p>
        </p:txBody>
      </p:sp>
      <p:sp>
        <p:nvSpPr>
          <p:cNvPr id="12" name="hasVideo" hidden="1">
            <a:extLst>
              <a:ext uri="{FF2B5EF4-FFF2-40B4-BE49-F238E27FC236}">
                <a16:creationId xmlns:a16="http://schemas.microsoft.com/office/drawing/2014/main" id="{424C8237-9661-41D3-8856-69429523D66D}"/>
              </a:ext>
            </a:extLst>
          </p:cNvPr>
          <p:cNvSpPr/>
          <p:nvPr userDrawn="1"/>
        </p:nvSpPr>
        <p:spPr>
          <a:xfrm>
            <a:off x="4687581" y="7494903"/>
            <a:ext cx="1393372" cy="23462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350">
              <a:solidFill>
                <a:srgbClr val="FFFFFF"/>
              </a:solidFill>
            </a:endParaRPr>
          </a:p>
        </p:txBody>
      </p:sp>
      <p:pic>
        <p:nvPicPr>
          <p:cNvPr id="14" name="logo_blue" hidden="1">
            <a:extLst>
              <a:ext uri="{FF2B5EF4-FFF2-40B4-BE49-F238E27FC236}">
                <a16:creationId xmlns:a16="http://schemas.microsoft.com/office/drawing/2014/main" id="{88622FEC-2DFB-4428-AEB8-EA3585346E2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55457" y="6102763"/>
            <a:ext cx="1023000" cy="334800"/>
          </a:xfrm>
          <a:prstGeom prst="rect">
            <a:avLst/>
          </a:prstGeom>
        </p:spPr>
      </p:pic>
      <p:pic>
        <p:nvPicPr>
          <p:cNvPr id="13" name="logo_dark" hidden="1">
            <a:extLst>
              <a:ext uri="{FF2B5EF4-FFF2-40B4-BE49-F238E27FC236}">
                <a16:creationId xmlns:a16="http://schemas.microsoft.com/office/drawing/2014/main" id="{9D16B01A-1F14-4073-A4A1-DCEC327CA5B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617610" y="6093239"/>
            <a:ext cx="1096294" cy="360000"/>
          </a:xfrm>
          <a:prstGeom prst="rect">
            <a:avLst/>
          </a:prstGeom>
        </p:spPr>
      </p:pic>
      <p:pic>
        <p:nvPicPr>
          <p:cNvPr id="16" name="Bilde 15">
            <a:extLst>
              <a:ext uri="{FF2B5EF4-FFF2-40B4-BE49-F238E27FC236}">
                <a16:creationId xmlns:a16="http://schemas.microsoft.com/office/drawing/2014/main" id="{4CD4B1EB-E859-324D-8F98-9B3F1C92F2D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551" y="5868847"/>
            <a:ext cx="1040053" cy="732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063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uselysbilde #2">
    <p:bg>
      <p:bgPr>
        <a:solidFill>
          <a:srgbClr val="B2A2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6">
            <a:extLst>
              <a:ext uri="{FF2B5EF4-FFF2-40B4-BE49-F238E27FC236}">
                <a16:creationId xmlns:a16="http://schemas.microsoft.com/office/drawing/2014/main" id="{A95C21E7-11C8-49F0-8515-B935BBDFF0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111" y="3136312"/>
            <a:ext cx="6396662" cy="577402"/>
          </a:xfrm>
        </p:spPr>
        <p:txBody>
          <a:bodyPr anchor="ctr" anchorCtr="0">
            <a:noAutofit/>
          </a:bodyPr>
          <a:lstStyle>
            <a:lvl1pPr algn="l">
              <a:lnSpc>
                <a:spcPct val="100000"/>
              </a:lnSpc>
              <a:defRPr sz="2400" b="1" spc="141" baseline="0">
                <a:solidFill>
                  <a:srgbClr val="FFFFFF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6485E2A9-25A0-4DA8-AD1C-5FCCB797C384}"/>
              </a:ext>
            </a:extLst>
          </p:cNvPr>
          <p:cNvSpPr/>
          <p:nvPr userDrawn="1"/>
        </p:nvSpPr>
        <p:spPr>
          <a:xfrm>
            <a:off x="0" y="-2685327"/>
            <a:ext cx="8099385" cy="24008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nb-NO" sz="1650" b="1">
                <a:solidFill>
                  <a:srgbClr val="FFFFFF"/>
                </a:solidFill>
              </a:rPr>
              <a:t>Denne siden kan du manuelt endre farge på:</a:t>
            </a:r>
          </a:p>
          <a:p>
            <a:pPr algn="l"/>
            <a:r>
              <a:rPr lang="nb-NO" sz="1350">
                <a:solidFill>
                  <a:srgbClr val="FFFFFF"/>
                </a:solidFill>
              </a:rPr>
              <a:t>Høyreklikk på lysbildet og velg «Formater bakgrunn».</a:t>
            </a:r>
          </a:p>
          <a:p>
            <a:pPr algn="l"/>
            <a:r>
              <a:rPr lang="nb-NO" sz="1350">
                <a:solidFill>
                  <a:srgbClr val="FFFFFF"/>
                </a:solidFill>
              </a:rPr>
              <a:t>Velg deretter «Fyll» -&gt; «Farge» 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F72392B8-ED3C-4A10-BA12-5F7934B7F8D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14495" y="-2565992"/>
            <a:ext cx="2164556" cy="2162175"/>
          </a:xfrm>
          <a:prstGeom prst="rect">
            <a:avLst/>
          </a:prstGeom>
        </p:spPr>
      </p:pic>
      <p:sp>
        <p:nvSpPr>
          <p:cNvPr id="8" name="color_blue" hidden="1">
            <a:extLst>
              <a:ext uri="{FF2B5EF4-FFF2-40B4-BE49-F238E27FC236}">
                <a16:creationId xmlns:a16="http://schemas.microsoft.com/office/drawing/2014/main" id="{3D57E236-6D69-4B95-99B2-7E726A17C3F0}"/>
              </a:ext>
            </a:extLst>
          </p:cNvPr>
          <p:cNvSpPr/>
          <p:nvPr userDrawn="1"/>
        </p:nvSpPr>
        <p:spPr>
          <a:xfrm>
            <a:off x="97600" y="7316181"/>
            <a:ext cx="932740" cy="60297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350" err="1">
                <a:solidFill>
                  <a:srgbClr val="FFFFFF"/>
                </a:solidFill>
              </a:rPr>
              <a:t>white</a:t>
            </a:r>
            <a:endParaRPr lang="nb-NO" sz="1350">
              <a:solidFill>
                <a:srgbClr val="FFFFFF"/>
              </a:solidFill>
            </a:endParaRPr>
          </a:p>
        </p:txBody>
      </p:sp>
      <p:sp>
        <p:nvSpPr>
          <p:cNvPr id="9" name="color_peach" hidden="1">
            <a:extLst>
              <a:ext uri="{FF2B5EF4-FFF2-40B4-BE49-F238E27FC236}">
                <a16:creationId xmlns:a16="http://schemas.microsoft.com/office/drawing/2014/main" id="{82FF2494-266B-4475-9AAA-60D52BF59009}"/>
              </a:ext>
            </a:extLst>
          </p:cNvPr>
          <p:cNvSpPr/>
          <p:nvPr userDrawn="1"/>
        </p:nvSpPr>
        <p:spPr>
          <a:xfrm>
            <a:off x="1126357" y="7316181"/>
            <a:ext cx="932740" cy="60297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350" err="1">
                <a:solidFill>
                  <a:srgbClr val="FFFFFF"/>
                </a:solidFill>
              </a:rPr>
              <a:t>blue</a:t>
            </a:r>
            <a:endParaRPr lang="nb-NO" sz="1350">
              <a:solidFill>
                <a:srgbClr val="FFFFFF"/>
              </a:solidFill>
            </a:endParaRPr>
          </a:p>
        </p:txBody>
      </p:sp>
      <p:sp>
        <p:nvSpPr>
          <p:cNvPr id="10" name="color_purple" hidden="1">
            <a:extLst>
              <a:ext uri="{FF2B5EF4-FFF2-40B4-BE49-F238E27FC236}">
                <a16:creationId xmlns:a16="http://schemas.microsoft.com/office/drawing/2014/main" id="{B8C858CD-7691-4CE5-8DDE-F6E996143EBB}"/>
              </a:ext>
            </a:extLst>
          </p:cNvPr>
          <p:cNvSpPr/>
          <p:nvPr userDrawn="1"/>
        </p:nvSpPr>
        <p:spPr>
          <a:xfrm>
            <a:off x="2202741" y="7313454"/>
            <a:ext cx="932740" cy="60297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350" err="1">
                <a:solidFill>
                  <a:srgbClr val="FFFFFF"/>
                </a:solidFill>
              </a:rPr>
              <a:t>white</a:t>
            </a:r>
            <a:endParaRPr lang="nb-NO" sz="1350">
              <a:solidFill>
                <a:srgbClr val="FFFFFF"/>
              </a:solidFill>
            </a:endParaRPr>
          </a:p>
        </p:txBody>
      </p:sp>
      <p:sp>
        <p:nvSpPr>
          <p:cNvPr id="11" name="color_green" hidden="1">
            <a:extLst>
              <a:ext uri="{FF2B5EF4-FFF2-40B4-BE49-F238E27FC236}">
                <a16:creationId xmlns:a16="http://schemas.microsoft.com/office/drawing/2014/main" id="{2726509A-CA8F-4E29-AA77-18F265768E84}"/>
              </a:ext>
            </a:extLst>
          </p:cNvPr>
          <p:cNvSpPr/>
          <p:nvPr userDrawn="1"/>
        </p:nvSpPr>
        <p:spPr>
          <a:xfrm>
            <a:off x="3279126" y="7310727"/>
            <a:ext cx="932740" cy="60297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350" err="1">
                <a:solidFill>
                  <a:srgbClr val="FFFFFF"/>
                </a:solidFill>
              </a:rPr>
              <a:t>white</a:t>
            </a:r>
            <a:endParaRPr lang="nb-NO" sz="1350">
              <a:solidFill>
                <a:srgbClr val="FFFFFF"/>
              </a:solidFill>
            </a:endParaRPr>
          </a:p>
        </p:txBody>
      </p:sp>
      <p:sp>
        <p:nvSpPr>
          <p:cNvPr id="12" name="hasVideo" hidden="1">
            <a:extLst>
              <a:ext uri="{FF2B5EF4-FFF2-40B4-BE49-F238E27FC236}">
                <a16:creationId xmlns:a16="http://schemas.microsoft.com/office/drawing/2014/main" id="{424C8237-9661-41D3-8856-69429523D66D}"/>
              </a:ext>
            </a:extLst>
          </p:cNvPr>
          <p:cNvSpPr/>
          <p:nvPr userDrawn="1"/>
        </p:nvSpPr>
        <p:spPr>
          <a:xfrm>
            <a:off x="4687581" y="7494903"/>
            <a:ext cx="1393372" cy="23462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350">
              <a:solidFill>
                <a:srgbClr val="FFFFFF"/>
              </a:solidFill>
            </a:endParaRPr>
          </a:p>
        </p:txBody>
      </p:sp>
      <p:pic>
        <p:nvPicPr>
          <p:cNvPr id="14" name="logo_blue" hidden="1">
            <a:extLst>
              <a:ext uri="{FF2B5EF4-FFF2-40B4-BE49-F238E27FC236}">
                <a16:creationId xmlns:a16="http://schemas.microsoft.com/office/drawing/2014/main" id="{88622FEC-2DFB-4428-AEB8-EA3585346E2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655457" y="6102763"/>
            <a:ext cx="1023000" cy="334800"/>
          </a:xfrm>
          <a:prstGeom prst="rect">
            <a:avLst/>
          </a:prstGeom>
        </p:spPr>
      </p:pic>
      <p:pic>
        <p:nvPicPr>
          <p:cNvPr id="13" name="logo_dark" hidden="1">
            <a:extLst>
              <a:ext uri="{FF2B5EF4-FFF2-40B4-BE49-F238E27FC236}">
                <a16:creationId xmlns:a16="http://schemas.microsoft.com/office/drawing/2014/main" id="{9D16B01A-1F14-4073-A4A1-DCEC327CA5B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617610" y="6093239"/>
            <a:ext cx="1096294" cy="360000"/>
          </a:xfrm>
          <a:prstGeom prst="rect">
            <a:avLst/>
          </a:prstGeom>
        </p:spPr>
      </p:pic>
      <p:pic>
        <p:nvPicPr>
          <p:cNvPr id="16" name="Bilde 15">
            <a:extLst>
              <a:ext uri="{FF2B5EF4-FFF2-40B4-BE49-F238E27FC236}">
                <a16:creationId xmlns:a16="http://schemas.microsoft.com/office/drawing/2014/main" id="{4CD4B1EB-E859-324D-8F98-9B3F1C92F2D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551" y="5868847"/>
            <a:ext cx="1040053" cy="732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286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A202CF74-7E2B-FA4D-B322-306789345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7574" y="1052736"/>
            <a:ext cx="7614846" cy="637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7C50E193-8060-3E4C-A7F4-FBE518BE46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7574" y="1825626"/>
            <a:ext cx="7614846" cy="41956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D700BCA7-CFE0-264C-A39A-9B3036D7759B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2732" y="290776"/>
            <a:ext cx="1184029" cy="833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900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D4BCBF26-C2D2-4D55-625D-B110A1D3C1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3B6807C9-4771-65A6-58AE-4204CA7F4D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EF55E3FC-804D-312B-F6EF-AAFCE37CBF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4AA02C-CB60-4834-9FC0-E0ABC339E0C5}" type="datetimeFigureOut">
              <a:rPr lang="nb-NO" smtClean="0"/>
              <a:t>10.03.2025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DBD07D35-F1D7-12F7-5FAF-665B320503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20ACAED-CE51-D1D3-041C-1CD3DE9891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4BB32C-F75B-4410-B04C-2D9B92D015B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82843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arnett.no/portal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.xml"/><Relationship Id="rId4" Type="http://schemas.openxmlformats.org/officeDocument/2006/relationships/hyperlink" Target="https://www.grimstad.kommune.no/politikk-og-organisasjon/om-kommunen/for-ansatte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iktsia.pureservice.com/#/faqs/faq/12" TargetMode="External"/><Relationship Id="rId2" Type="http://schemas.openxmlformats.org/officeDocument/2006/relationships/hyperlink" Target="https://vimeo.com/showcase/vfr" TargetMode="Externa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7.png"/><Relationship Id="rId4" Type="http://schemas.openxmlformats.org/officeDocument/2006/relationships/hyperlink" Target="https://ressursstyring.visma.com/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grimstad.kommune.no/politikk-og-organisasjon/om-kommunen/for-ansatte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www.qmplus.com/qmplus/Application/Worker/WorkPage.jsp" TargetMode="Externa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s://www.kslaring.no/local/catalogue/index.php" TargetMode="Externa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D4F7646-BDF6-874F-97D4-AB933E4305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8159" y="514890"/>
            <a:ext cx="6858000" cy="2387600"/>
          </a:xfrm>
        </p:spPr>
        <p:txBody>
          <a:bodyPr>
            <a:normAutofit/>
          </a:bodyPr>
          <a:lstStyle/>
          <a:p>
            <a:r>
              <a:rPr lang="nb-NO">
                <a:latin typeface="Arial"/>
                <a:cs typeface="Arial"/>
              </a:rPr>
              <a:t>Velkommen  </a:t>
            </a:r>
            <a:br>
              <a:rPr lang="nb-NO">
                <a:latin typeface="Arial"/>
                <a:cs typeface="Arial"/>
              </a:rPr>
            </a:br>
            <a:r>
              <a:rPr lang="nb-NO">
                <a:latin typeface="Arial"/>
                <a:cs typeface="Arial"/>
              </a:rPr>
              <a:t>sommeropplæring i systemtilganger</a:t>
            </a:r>
          </a:p>
        </p:txBody>
      </p:sp>
      <p:sp>
        <p:nvSpPr>
          <p:cNvPr id="5" name="Undertittel 4">
            <a:extLst>
              <a:ext uri="{FF2B5EF4-FFF2-40B4-BE49-F238E27FC236}">
                <a16:creationId xmlns:a16="http://schemas.microsoft.com/office/drawing/2014/main" id="{FBBFBA9C-27DA-6640-D4E3-A1ED221417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2049" y="3202137"/>
            <a:ext cx="6858000" cy="165576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b-NO">
                <a:latin typeface="Arial"/>
                <a:cs typeface="Arial"/>
              </a:rPr>
              <a:t>Sommer 2025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507863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lysbildenummer 5"/>
          <p:cNvSpPr>
            <a:spLocks noGrp="1"/>
          </p:cNvSpPr>
          <p:nvPr>
            <p:ph type="sldNum" sz="quarter" idx="4294967295"/>
          </p:nvPr>
        </p:nvSpPr>
        <p:spPr>
          <a:xfrm>
            <a:off x="708660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4C95B4-112B-4244-8593-27014CA3559C}" type="slidenum">
              <a:rPr kumimoji="0" lang="nb-NO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TekstSylinder 7"/>
          <p:cNvSpPr txBox="1"/>
          <p:nvPr/>
        </p:nvSpPr>
        <p:spPr>
          <a:xfrm>
            <a:off x="641022" y="3110721"/>
            <a:ext cx="7117237" cy="32316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Prosedyreverktøyet «VAR Healthcare» kan brukes som prosedyrehåndbok for alle sykepleierprosedyrer.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2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Dersom du vil ha tilgang utenom å være på </a:t>
            </a:r>
            <a:r>
              <a:rPr kumimoji="0" lang="nb-NO" sz="21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jobbpc</a:t>
            </a:r>
            <a:r>
              <a:rPr kumimoji="0" lang="nb-N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100" b="0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hlinkClick r:id="rId3"/>
              </a:rPr>
              <a:t>https://www.varnett.no/portal/</a:t>
            </a:r>
            <a:endParaRPr kumimoji="0" lang="nb-NO" sz="2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Ved innlogging bruk kommunemailadressen din, 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opprette en bruker og du får tilgang til VARNETT på pc, mobil eller nettbrett.</a:t>
            </a:r>
            <a:endParaRPr kumimoji="0" lang="nb-NO" sz="2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2" name="Bild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6600" y="4131985"/>
            <a:ext cx="1542854" cy="594563"/>
          </a:xfrm>
          <a:prstGeom prst="rect">
            <a:avLst/>
          </a:prstGeom>
        </p:spPr>
      </p:pic>
      <p:pic>
        <p:nvPicPr>
          <p:cNvPr id="4" name="Bilde 3">
            <a:extLst>
              <a:ext uri="{FF2B5EF4-FFF2-40B4-BE49-F238E27FC236}">
                <a16:creationId xmlns:a16="http://schemas.microsoft.com/office/drawing/2014/main" id="{FEA80B10-D38A-BED0-C852-6488488C5C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482" y="45578"/>
            <a:ext cx="7490480" cy="3002910"/>
          </a:xfrm>
          <a:prstGeom prst="rect">
            <a:avLst/>
          </a:prstGeom>
        </p:spPr>
      </p:pic>
      <p:sp>
        <p:nvSpPr>
          <p:cNvPr id="5" name="Ellipse 4">
            <a:extLst>
              <a:ext uri="{FF2B5EF4-FFF2-40B4-BE49-F238E27FC236}">
                <a16:creationId xmlns:a16="http://schemas.microsoft.com/office/drawing/2014/main" id="{D9E908B2-0E9D-88C2-A631-6D4951781EEE}"/>
              </a:ext>
            </a:extLst>
          </p:cNvPr>
          <p:cNvSpPr/>
          <p:nvPr/>
        </p:nvSpPr>
        <p:spPr>
          <a:xfrm>
            <a:off x="4477732" y="2142881"/>
            <a:ext cx="1055802" cy="830193"/>
          </a:xfrm>
          <a:prstGeom prst="ellipse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151929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A1BDFF8-B424-6ABC-FDFF-43F87FF49C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759" y="3752849"/>
            <a:ext cx="2468166" cy="245268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/>
            <a:r>
              <a:rPr lang="en-US" sz="3100">
                <a:latin typeface="+mj-lt"/>
                <a:cs typeface="+mj-cs"/>
              </a:rPr>
              <a:t>Gerica</a:t>
            </a:r>
          </a:p>
        </p:txBody>
      </p:sp>
      <p:pic>
        <p:nvPicPr>
          <p:cNvPr id="6" name="Bilde 5" descr="Et bilde som inneholder tekst, logo, Font, Grafikk&#10;&#10;Automatisk generert beskrivelse">
            <a:extLst>
              <a:ext uri="{FF2B5EF4-FFF2-40B4-BE49-F238E27FC236}">
                <a16:creationId xmlns:a16="http://schemas.microsoft.com/office/drawing/2014/main" id="{B79F8B21-D4BC-4F28-6738-6141C295DD5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31" b="21427"/>
          <a:stretch/>
        </p:blipFill>
        <p:spPr>
          <a:xfrm>
            <a:off x="20" y="10"/>
            <a:ext cx="9143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4" name="TekstSylinder 3">
            <a:extLst>
              <a:ext uri="{FF2B5EF4-FFF2-40B4-BE49-F238E27FC236}">
                <a16:creationId xmlns:a16="http://schemas.microsoft.com/office/drawing/2014/main" id="{521C684A-BAFD-44D8-540E-D58E68C5C08B}"/>
              </a:ext>
            </a:extLst>
          </p:cNvPr>
          <p:cNvSpPr txBox="1"/>
          <p:nvPr/>
        </p:nvSpPr>
        <p:spPr>
          <a:xfrm>
            <a:off x="3167986" y="3752850"/>
            <a:ext cx="5614060" cy="24526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/>
              <a:t>Gerica er elektronisk pasientjournal (EPJ) og pasientadministrativt system der ansatte plikter å journalføre forhold om tjenestemottaker. I gerica brukes begrepet tiltaksplan, som gjenspeiler tjenestemottakers situasjon og bistandsbehov. Tiltaksplanen er et tverrfaglig verktøy og er kjernen i pasientdokumentasjonen. Journalføring fra tiltaksplanen utføres for hvert enkelt tiltak</a:t>
            </a:r>
          </a:p>
        </p:txBody>
      </p:sp>
    </p:spTree>
    <p:extLst>
      <p:ext uri="{BB962C8B-B14F-4D97-AF65-F5344CB8AC3E}">
        <p14:creationId xmlns:p14="http://schemas.microsoft.com/office/powerpoint/2010/main" val="31922003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360759" y="3752849"/>
            <a:ext cx="1932990" cy="245268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/>
            <a:r>
              <a:rPr lang="en-US" sz="3100" err="1">
                <a:latin typeface="+mj-lt"/>
                <a:cs typeface="+mj-cs"/>
              </a:rPr>
              <a:t>Sammen</a:t>
            </a:r>
            <a:r>
              <a:rPr lang="en-US" sz="3100">
                <a:latin typeface="+mj-lt"/>
                <a:cs typeface="+mj-cs"/>
              </a:rPr>
              <a:t> er vi </a:t>
            </a:r>
            <a:r>
              <a:rPr lang="en-US" sz="3100" err="1">
                <a:latin typeface="+mj-lt"/>
                <a:cs typeface="+mj-cs"/>
              </a:rPr>
              <a:t>gode</a:t>
            </a:r>
            <a:r>
              <a:rPr lang="en-US" sz="3100">
                <a:latin typeface="+mj-lt"/>
                <a:cs typeface="+mj-cs"/>
              </a:rPr>
              <a:t>!</a:t>
            </a:r>
          </a:p>
        </p:txBody>
      </p:sp>
      <p:pic>
        <p:nvPicPr>
          <p:cNvPr id="7" name="Bilde 6" descr="Et bilde som inneholder utendørs, himmel, seilbåt, seil&#10;&#10;Automatisk generert beskrivelse">
            <a:extLst>
              <a:ext uri="{FF2B5EF4-FFF2-40B4-BE49-F238E27FC236}">
                <a16:creationId xmlns:a16="http://schemas.microsoft.com/office/drawing/2014/main" id="{F68C3595-39ED-0D0E-CC75-7202551B9BE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974" b="13920"/>
          <a:stretch/>
        </p:blipFill>
        <p:spPr>
          <a:xfrm>
            <a:off x="20" y="10"/>
            <a:ext cx="9143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3" name="Plassholder for innhold 2"/>
          <p:cNvSpPr>
            <a:spLocks noGrp="1"/>
          </p:cNvSpPr>
          <p:nvPr>
            <p:ph idx="4294967295"/>
          </p:nvPr>
        </p:nvSpPr>
        <p:spPr>
          <a:xfrm>
            <a:off x="2402237" y="3752850"/>
            <a:ext cx="6656522" cy="272544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 defTabSz="914400"/>
            <a:r>
              <a:rPr lang="en-US" sz="1600">
                <a:latin typeface="+mn-lt"/>
                <a:cs typeface="+mn-cs"/>
              </a:rPr>
              <a:t>Du er </a:t>
            </a:r>
            <a:r>
              <a:rPr lang="en-US" sz="1600" err="1">
                <a:latin typeface="+mn-lt"/>
                <a:cs typeface="+mn-cs"/>
              </a:rPr>
              <a:t>velkommen</a:t>
            </a:r>
            <a:r>
              <a:rPr lang="en-US" sz="1600">
                <a:latin typeface="+mn-lt"/>
                <a:cs typeface="+mn-cs"/>
              </a:rPr>
              <a:t> til å </a:t>
            </a:r>
            <a:r>
              <a:rPr lang="en-US" sz="1600" err="1">
                <a:latin typeface="+mn-lt"/>
                <a:cs typeface="+mn-cs"/>
              </a:rPr>
              <a:t>bruke</a:t>
            </a:r>
            <a:r>
              <a:rPr lang="en-US" sz="1600">
                <a:latin typeface="+mn-lt"/>
                <a:cs typeface="+mn-cs"/>
              </a:rPr>
              <a:t> digital </a:t>
            </a:r>
            <a:r>
              <a:rPr lang="en-US" sz="1600" err="1">
                <a:latin typeface="+mn-lt"/>
                <a:cs typeface="+mn-cs"/>
              </a:rPr>
              <a:t>opplæring</a:t>
            </a:r>
            <a:r>
              <a:rPr lang="en-US" sz="1600">
                <a:latin typeface="+mn-lt"/>
                <a:cs typeface="+mn-cs"/>
              </a:rPr>
              <a:t> </a:t>
            </a:r>
            <a:r>
              <a:rPr lang="en-US" sz="1600" err="1">
                <a:latin typeface="+mn-lt"/>
                <a:cs typeface="+mn-cs"/>
              </a:rPr>
              <a:t>flere</a:t>
            </a:r>
            <a:r>
              <a:rPr lang="en-US" sz="1600">
                <a:latin typeface="+mn-lt"/>
                <a:cs typeface="+mn-cs"/>
              </a:rPr>
              <a:t> ganger</a:t>
            </a:r>
          </a:p>
          <a:p>
            <a:pPr indent="-228600" defTabSz="914400"/>
            <a:r>
              <a:rPr lang="en-US" sz="1600">
                <a:latin typeface="+mn-lt"/>
                <a:cs typeface="+mn-cs"/>
              </a:rPr>
              <a:t>Det er </a:t>
            </a:r>
            <a:r>
              <a:rPr lang="en-US" sz="1600" err="1">
                <a:latin typeface="+mn-lt"/>
                <a:cs typeface="+mn-cs"/>
              </a:rPr>
              <a:t>viktig</a:t>
            </a:r>
            <a:r>
              <a:rPr lang="en-US" sz="1600">
                <a:latin typeface="+mn-lt"/>
                <a:cs typeface="+mn-cs"/>
              </a:rPr>
              <a:t> at du på din </a:t>
            </a:r>
            <a:r>
              <a:rPr lang="en-US" sz="1600" err="1">
                <a:latin typeface="+mn-lt"/>
                <a:cs typeface="+mn-cs"/>
              </a:rPr>
              <a:t>arbeidsplass</a:t>
            </a:r>
            <a:r>
              <a:rPr lang="en-US" sz="1600">
                <a:latin typeface="+mn-lt"/>
                <a:cs typeface="+mn-cs"/>
              </a:rPr>
              <a:t> </a:t>
            </a:r>
            <a:r>
              <a:rPr lang="en-US" sz="1600" err="1">
                <a:latin typeface="+mn-lt"/>
                <a:cs typeface="+mn-cs"/>
              </a:rPr>
              <a:t>etterspør</a:t>
            </a:r>
            <a:r>
              <a:rPr lang="en-US" sz="1600">
                <a:latin typeface="+mn-lt"/>
                <a:cs typeface="+mn-cs"/>
              </a:rPr>
              <a:t> </a:t>
            </a:r>
            <a:r>
              <a:rPr lang="en-US" sz="1600" err="1">
                <a:latin typeface="+mn-lt"/>
                <a:cs typeface="+mn-cs"/>
              </a:rPr>
              <a:t>praktisk</a:t>
            </a:r>
            <a:r>
              <a:rPr lang="en-US" sz="1600">
                <a:latin typeface="+mn-lt"/>
                <a:cs typeface="+mn-cs"/>
              </a:rPr>
              <a:t> </a:t>
            </a:r>
            <a:r>
              <a:rPr lang="en-US" sz="1600" err="1">
                <a:latin typeface="+mn-lt"/>
                <a:cs typeface="+mn-cs"/>
              </a:rPr>
              <a:t>opplæring</a:t>
            </a:r>
            <a:r>
              <a:rPr lang="en-US" sz="1600">
                <a:latin typeface="+mn-lt"/>
                <a:cs typeface="+mn-cs"/>
              </a:rPr>
              <a:t> </a:t>
            </a:r>
          </a:p>
          <a:p>
            <a:pPr indent="-228600" defTabSz="914400"/>
            <a:r>
              <a:rPr lang="en-US" sz="1600">
                <a:latin typeface="+mn-lt"/>
                <a:cs typeface="+mn-cs"/>
              </a:rPr>
              <a:t>Vi </a:t>
            </a:r>
            <a:r>
              <a:rPr lang="en-US" sz="1600" err="1">
                <a:latin typeface="+mn-lt"/>
                <a:cs typeface="+mn-cs"/>
              </a:rPr>
              <a:t>vil</a:t>
            </a:r>
            <a:r>
              <a:rPr lang="en-US" sz="1600">
                <a:latin typeface="+mn-lt"/>
                <a:cs typeface="+mn-cs"/>
              </a:rPr>
              <a:t> </a:t>
            </a:r>
            <a:r>
              <a:rPr lang="en-US" sz="1600" err="1">
                <a:latin typeface="+mn-lt"/>
                <a:cs typeface="+mn-cs"/>
              </a:rPr>
              <a:t>gjerne</a:t>
            </a:r>
            <a:r>
              <a:rPr lang="en-US" sz="1600">
                <a:latin typeface="+mn-lt"/>
                <a:cs typeface="+mn-cs"/>
              </a:rPr>
              <a:t> at du skal </a:t>
            </a:r>
            <a:r>
              <a:rPr lang="en-US" sz="1600" err="1">
                <a:latin typeface="+mn-lt"/>
                <a:cs typeface="+mn-cs"/>
              </a:rPr>
              <a:t>spør</a:t>
            </a:r>
            <a:r>
              <a:rPr lang="en-US" sz="1600">
                <a:latin typeface="+mn-lt"/>
                <a:cs typeface="+mn-cs"/>
              </a:rPr>
              <a:t> </a:t>
            </a:r>
            <a:r>
              <a:rPr lang="en-US" sz="1600" err="1">
                <a:latin typeface="+mn-lt"/>
                <a:cs typeface="+mn-cs"/>
              </a:rPr>
              <a:t>en</a:t>
            </a:r>
            <a:r>
              <a:rPr lang="en-US" sz="1600">
                <a:latin typeface="+mn-lt"/>
                <a:cs typeface="+mn-cs"/>
              </a:rPr>
              <a:t> gang for </a:t>
            </a:r>
            <a:r>
              <a:rPr lang="en-US" sz="1600" err="1">
                <a:latin typeface="+mn-lt"/>
                <a:cs typeface="+mn-cs"/>
              </a:rPr>
              <a:t>mye</a:t>
            </a:r>
            <a:r>
              <a:rPr lang="en-US" sz="1600">
                <a:latin typeface="+mn-lt"/>
                <a:cs typeface="+mn-cs"/>
              </a:rPr>
              <a:t> </a:t>
            </a:r>
            <a:r>
              <a:rPr lang="en-US" sz="1600" err="1">
                <a:latin typeface="+mn-lt"/>
                <a:cs typeface="+mn-cs"/>
              </a:rPr>
              <a:t>enn</a:t>
            </a:r>
            <a:r>
              <a:rPr lang="en-US" sz="1600">
                <a:latin typeface="+mn-lt"/>
                <a:cs typeface="+mn-cs"/>
              </a:rPr>
              <a:t> </a:t>
            </a:r>
            <a:r>
              <a:rPr lang="en-US" sz="1600" err="1">
                <a:latin typeface="+mn-lt"/>
                <a:cs typeface="+mn-cs"/>
              </a:rPr>
              <a:t>en</a:t>
            </a:r>
            <a:r>
              <a:rPr lang="en-US" sz="1600">
                <a:latin typeface="+mn-lt"/>
                <a:cs typeface="+mn-cs"/>
              </a:rPr>
              <a:t> gang for lite</a:t>
            </a:r>
            <a:endParaRPr lang="en-US" sz="1600" b="1">
              <a:latin typeface="+mn-lt"/>
              <a:cs typeface="+mn-cs"/>
            </a:endParaRPr>
          </a:p>
          <a:p>
            <a:pPr marL="0" indent="-228600" defTabSz="914400"/>
            <a:r>
              <a:rPr lang="en-US" sz="1600">
                <a:latin typeface="+mn-lt"/>
                <a:cs typeface="+mn-cs"/>
              </a:rPr>
              <a:t>Vi er et lag, et team </a:t>
            </a:r>
            <a:r>
              <a:rPr lang="en-US" sz="1600" err="1">
                <a:latin typeface="+mn-lt"/>
                <a:cs typeface="+mn-cs"/>
              </a:rPr>
              <a:t>som</a:t>
            </a:r>
            <a:r>
              <a:rPr lang="en-US" sz="1600">
                <a:latin typeface="+mn-lt"/>
                <a:cs typeface="+mn-cs"/>
              </a:rPr>
              <a:t> er her til det </a:t>
            </a:r>
            <a:r>
              <a:rPr lang="en-US" sz="1600" err="1">
                <a:latin typeface="+mn-lt"/>
                <a:cs typeface="+mn-cs"/>
              </a:rPr>
              <a:t>beste</a:t>
            </a:r>
            <a:r>
              <a:rPr lang="en-US" sz="1600">
                <a:latin typeface="+mn-lt"/>
                <a:cs typeface="+mn-cs"/>
              </a:rPr>
              <a:t> for </a:t>
            </a:r>
            <a:r>
              <a:rPr lang="en-US" sz="1600" err="1">
                <a:latin typeface="+mn-lt"/>
                <a:cs typeface="+mn-cs"/>
              </a:rPr>
              <a:t>pasienten</a:t>
            </a:r>
            <a:r>
              <a:rPr lang="en-US" sz="1600">
                <a:latin typeface="+mn-lt"/>
                <a:cs typeface="+mn-cs"/>
              </a:rPr>
              <a:t> og </a:t>
            </a:r>
            <a:r>
              <a:rPr lang="en-US" sz="1600" err="1">
                <a:latin typeface="+mn-lt"/>
                <a:cs typeface="+mn-cs"/>
              </a:rPr>
              <a:t>brukerne</a:t>
            </a:r>
            <a:r>
              <a:rPr lang="en-US" sz="1600">
                <a:latin typeface="+mn-lt"/>
                <a:cs typeface="+mn-cs"/>
              </a:rPr>
              <a:t> og vi </a:t>
            </a:r>
            <a:r>
              <a:rPr lang="en-US" sz="1600" err="1">
                <a:latin typeface="+mn-lt"/>
                <a:cs typeface="+mn-cs"/>
              </a:rPr>
              <a:t>blir</a:t>
            </a:r>
            <a:r>
              <a:rPr lang="en-US" sz="1600">
                <a:latin typeface="+mn-lt"/>
                <a:cs typeface="+mn-cs"/>
              </a:rPr>
              <a:t> best </a:t>
            </a:r>
            <a:r>
              <a:rPr lang="en-US" sz="1600" err="1">
                <a:latin typeface="+mn-lt"/>
                <a:cs typeface="+mn-cs"/>
              </a:rPr>
              <a:t>når</a:t>
            </a:r>
            <a:r>
              <a:rPr lang="en-US" sz="1600">
                <a:latin typeface="+mn-lt"/>
                <a:cs typeface="+mn-cs"/>
              </a:rPr>
              <a:t> vi jobber </a:t>
            </a:r>
            <a:r>
              <a:rPr lang="en-US" sz="1600" err="1">
                <a:latin typeface="+mn-lt"/>
                <a:cs typeface="+mn-cs"/>
              </a:rPr>
              <a:t>sammen</a:t>
            </a:r>
            <a:endParaRPr lang="en-US" sz="1600">
              <a:latin typeface="+mn-lt"/>
              <a:cs typeface="+mn-cs"/>
            </a:endParaRP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4294967295"/>
          </p:nvPr>
        </p:nvSpPr>
        <p:spPr>
          <a:xfrm>
            <a:off x="66484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  <a:defRPr/>
            </a:pPr>
            <a:fld id="{E09305BD-5F70-424C-81AC-F5FFE723C7D3}" type="slidenum">
              <a:rPr lang="en-US" sz="10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/>
              </a:rPr>
              <a:pPr algn="r">
                <a:spcAft>
                  <a:spcPts val="600"/>
                </a:spcAft>
                <a:defRPr/>
              </a:pPr>
              <a:t>12</a:t>
            </a:fld>
            <a:endParaRPr lang="en-US" sz="100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9477449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kstSylinder 1"/>
          <p:cNvSpPr txBox="1"/>
          <p:nvPr/>
        </p:nvSpPr>
        <p:spPr>
          <a:xfrm>
            <a:off x="429369" y="238539"/>
            <a:ext cx="8263890" cy="1375201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700" b="1">
                <a:latin typeface="+mj-lt"/>
                <a:ea typeface="+mj-ea"/>
                <a:cs typeface="+mj-cs"/>
              </a:rPr>
              <a:t>ETISKE RETNINGSLINJER FOR GRIMSTAD KOMMUNE</a:t>
            </a:r>
          </a:p>
        </p:txBody>
      </p:sp>
      <p:sp>
        <p:nvSpPr>
          <p:cNvPr id="17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9369" y="1681544"/>
            <a:ext cx="8229600" cy="18288"/>
          </a:xfrm>
          <a:custGeom>
            <a:avLst/>
            <a:gdLst>
              <a:gd name="connsiteX0" fmla="*/ 0 w 8229600"/>
              <a:gd name="connsiteY0" fmla="*/ 0 h 18288"/>
              <a:gd name="connsiteX1" fmla="*/ 521208 w 8229600"/>
              <a:gd name="connsiteY1" fmla="*/ 0 h 18288"/>
              <a:gd name="connsiteX2" fmla="*/ 1371600 w 8229600"/>
              <a:gd name="connsiteY2" fmla="*/ 0 h 18288"/>
              <a:gd name="connsiteX3" fmla="*/ 2221992 w 8229600"/>
              <a:gd name="connsiteY3" fmla="*/ 0 h 18288"/>
              <a:gd name="connsiteX4" fmla="*/ 3072384 w 8229600"/>
              <a:gd name="connsiteY4" fmla="*/ 0 h 18288"/>
              <a:gd name="connsiteX5" fmla="*/ 3511296 w 8229600"/>
              <a:gd name="connsiteY5" fmla="*/ 0 h 18288"/>
              <a:gd name="connsiteX6" fmla="*/ 4114800 w 8229600"/>
              <a:gd name="connsiteY6" fmla="*/ 0 h 18288"/>
              <a:gd name="connsiteX7" fmla="*/ 4553712 w 8229600"/>
              <a:gd name="connsiteY7" fmla="*/ 0 h 18288"/>
              <a:gd name="connsiteX8" fmla="*/ 5239512 w 8229600"/>
              <a:gd name="connsiteY8" fmla="*/ 0 h 18288"/>
              <a:gd name="connsiteX9" fmla="*/ 5843016 w 8229600"/>
              <a:gd name="connsiteY9" fmla="*/ 0 h 18288"/>
              <a:gd name="connsiteX10" fmla="*/ 6611112 w 8229600"/>
              <a:gd name="connsiteY10" fmla="*/ 0 h 18288"/>
              <a:gd name="connsiteX11" fmla="*/ 7461504 w 8229600"/>
              <a:gd name="connsiteY11" fmla="*/ 0 h 18288"/>
              <a:gd name="connsiteX12" fmla="*/ 8229600 w 8229600"/>
              <a:gd name="connsiteY12" fmla="*/ 0 h 18288"/>
              <a:gd name="connsiteX13" fmla="*/ 8229600 w 8229600"/>
              <a:gd name="connsiteY13" fmla="*/ 18288 h 18288"/>
              <a:gd name="connsiteX14" fmla="*/ 7461504 w 8229600"/>
              <a:gd name="connsiteY14" fmla="*/ 18288 h 18288"/>
              <a:gd name="connsiteX15" fmla="*/ 6940296 w 8229600"/>
              <a:gd name="connsiteY15" fmla="*/ 18288 h 18288"/>
              <a:gd name="connsiteX16" fmla="*/ 6419088 w 8229600"/>
              <a:gd name="connsiteY16" fmla="*/ 18288 h 18288"/>
              <a:gd name="connsiteX17" fmla="*/ 5650992 w 8229600"/>
              <a:gd name="connsiteY17" fmla="*/ 18288 h 18288"/>
              <a:gd name="connsiteX18" fmla="*/ 5129784 w 8229600"/>
              <a:gd name="connsiteY18" fmla="*/ 18288 h 18288"/>
              <a:gd name="connsiteX19" fmla="*/ 4690872 w 8229600"/>
              <a:gd name="connsiteY19" fmla="*/ 18288 h 18288"/>
              <a:gd name="connsiteX20" fmla="*/ 4087368 w 8229600"/>
              <a:gd name="connsiteY20" fmla="*/ 18288 h 18288"/>
              <a:gd name="connsiteX21" fmla="*/ 3401568 w 8229600"/>
              <a:gd name="connsiteY21" fmla="*/ 18288 h 18288"/>
              <a:gd name="connsiteX22" fmla="*/ 2798064 w 8229600"/>
              <a:gd name="connsiteY22" fmla="*/ 18288 h 18288"/>
              <a:gd name="connsiteX23" fmla="*/ 2276856 w 8229600"/>
              <a:gd name="connsiteY23" fmla="*/ 18288 h 18288"/>
              <a:gd name="connsiteX24" fmla="*/ 1426464 w 8229600"/>
              <a:gd name="connsiteY24" fmla="*/ 18288 h 18288"/>
              <a:gd name="connsiteX25" fmla="*/ 740664 w 8229600"/>
              <a:gd name="connsiteY25" fmla="*/ 18288 h 18288"/>
              <a:gd name="connsiteX26" fmla="*/ 0 w 8229600"/>
              <a:gd name="connsiteY26" fmla="*/ 18288 h 18288"/>
              <a:gd name="connsiteX27" fmla="*/ 0 w 8229600"/>
              <a:gd name="connsiteY2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8229600" h="18288" fill="none" extrusionOk="0">
                <a:moveTo>
                  <a:pt x="0" y="0"/>
                </a:moveTo>
                <a:cubicBezTo>
                  <a:pt x="227594" y="-4267"/>
                  <a:pt x="329693" y="13251"/>
                  <a:pt x="521208" y="0"/>
                </a:cubicBezTo>
                <a:cubicBezTo>
                  <a:pt x="712723" y="-13251"/>
                  <a:pt x="1137373" y="-13618"/>
                  <a:pt x="1371600" y="0"/>
                </a:cubicBezTo>
                <a:cubicBezTo>
                  <a:pt x="1605827" y="13618"/>
                  <a:pt x="1975382" y="-27374"/>
                  <a:pt x="2221992" y="0"/>
                </a:cubicBezTo>
                <a:cubicBezTo>
                  <a:pt x="2468602" y="27374"/>
                  <a:pt x="2863316" y="-20517"/>
                  <a:pt x="3072384" y="0"/>
                </a:cubicBezTo>
                <a:cubicBezTo>
                  <a:pt x="3281452" y="20517"/>
                  <a:pt x="3331438" y="10793"/>
                  <a:pt x="3511296" y="0"/>
                </a:cubicBezTo>
                <a:cubicBezTo>
                  <a:pt x="3691154" y="-10793"/>
                  <a:pt x="3906405" y="-29737"/>
                  <a:pt x="4114800" y="0"/>
                </a:cubicBezTo>
                <a:cubicBezTo>
                  <a:pt x="4323195" y="29737"/>
                  <a:pt x="4428852" y="-2234"/>
                  <a:pt x="4553712" y="0"/>
                </a:cubicBezTo>
                <a:cubicBezTo>
                  <a:pt x="4678572" y="2234"/>
                  <a:pt x="5065629" y="29368"/>
                  <a:pt x="5239512" y="0"/>
                </a:cubicBezTo>
                <a:cubicBezTo>
                  <a:pt x="5413395" y="-29368"/>
                  <a:pt x="5703888" y="11839"/>
                  <a:pt x="5843016" y="0"/>
                </a:cubicBezTo>
                <a:cubicBezTo>
                  <a:pt x="5982144" y="-11839"/>
                  <a:pt x="6260765" y="24719"/>
                  <a:pt x="6611112" y="0"/>
                </a:cubicBezTo>
                <a:cubicBezTo>
                  <a:pt x="6961459" y="-24719"/>
                  <a:pt x="7228293" y="32959"/>
                  <a:pt x="7461504" y="0"/>
                </a:cubicBezTo>
                <a:cubicBezTo>
                  <a:pt x="7694715" y="-32959"/>
                  <a:pt x="7990029" y="-3422"/>
                  <a:pt x="8229600" y="0"/>
                </a:cubicBezTo>
                <a:cubicBezTo>
                  <a:pt x="8228940" y="5812"/>
                  <a:pt x="8229447" y="9773"/>
                  <a:pt x="8229600" y="18288"/>
                </a:cubicBezTo>
                <a:cubicBezTo>
                  <a:pt x="7940706" y="-9293"/>
                  <a:pt x="7792584" y="-16009"/>
                  <a:pt x="7461504" y="18288"/>
                </a:cubicBezTo>
                <a:cubicBezTo>
                  <a:pt x="7130424" y="52585"/>
                  <a:pt x="7080072" y="43845"/>
                  <a:pt x="6940296" y="18288"/>
                </a:cubicBezTo>
                <a:cubicBezTo>
                  <a:pt x="6800520" y="-7269"/>
                  <a:pt x="6672872" y="26671"/>
                  <a:pt x="6419088" y="18288"/>
                </a:cubicBezTo>
                <a:cubicBezTo>
                  <a:pt x="6165304" y="9905"/>
                  <a:pt x="5869721" y="4987"/>
                  <a:pt x="5650992" y="18288"/>
                </a:cubicBezTo>
                <a:cubicBezTo>
                  <a:pt x="5432263" y="31589"/>
                  <a:pt x="5308310" y="3023"/>
                  <a:pt x="5129784" y="18288"/>
                </a:cubicBezTo>
                <a:cubicBezTo>
                  <a:pt x="4951258" y="33553"/>
                  <a:pt x="4799696" y="15357"/>
                  <a:pt x="4690872" y="18288"/>
                </a:cubicBezTo>
                <a:cubicBezTo>
                  <a:pt x="4582048" y="21219"/>
                  <a:pt x="4311124" y="-7836"/>
                  <a:pt x="4087368" y="18288"/>
                </a:cubicBezTo>
                <a:cubicBezTo>
                  <a:pt x="3863612" y="44412"/>
                  <a:pt x="3730288" y="13374"/>
                  <a:pt x="3401568" y="18288"/>
                </a:cubicBezTo>
                <a:cubicBezTo>
                  <a:pt x="3072848" y="23202"/>
                  <a:pt x="3020684" y="32425"/>
                  <a:pt x="2798064" y="18288"/>
                </a:cubicBezTo>
                <a:cubicBezTo>
                  <a:pt x="2575444" y="4151"/>
                  <a:pt x="2440915" y="-7352"/>
                  <a:pt x="2276856" y="18288"/>
                </a:cubicBezTo>
                <a:cubicBezTo>
                  <a:pt x="2112797" y="43928"/>
                  <a:pt x="1726502" y="-9560"/>
                  <a:pt x="1426464" y="18288"/>
                </a:cubicBezTo>
                <a:cubicBezTo>
                  <a:pt x="1126426" y="46136"/>
                  <a:pt x="992925" y="21016"/>
                  <a:pt x="740664" y="18288"/>
                </a:cubicBezTo>
                <a:cubicBezTo>
                  <a:pt x="488403" y="15560"/>
                  <a:pt x="195650" y="-16061"/>
                  <a:pt x="0" y="18288"/>
                </a:cubicBezTo>
                <a:cubicBezTo>
                  <a:pt x="348" y="9455"/>
                  <a:pt x="654" y="3983"/>
                  <a:pt x="0" y="0"/>
                </a:cubicBezTo>
                <a:close/>
              </a:path>
              <a:path w="8229600" h="18288" stroke="0" extrusionOk="0">
                <a:moveTo>
                  <a:pt x="0" y="0"/>
                </a:moveTo>
                <a:cubicBezTo>
                  <a:pt x="259263" y="-9445"/>
                  <a:pt x="404731" y="4427"/>
                  <a:pt x="521208" y="0"/>
                </a:cubicBezTo>
                <a:cubicBezTo>
                  <a:pt x="637685" y="-4427"/>
                  <a:pt x="839187" y="564"/>
                  <a:pt x="960120" y="0"/>
                </a:cubicBezTo>
                <a:cubicBezTo>
                  <a:pt x="1081053" y="-564"/>
                  <a:pt x="1313469" y="-16481"/>
                  <a:pt x="1481328" y="0"/>
                </a:cubicBezTo>
                <a:cubicBezTo>
                  <a:pt x="1649187" y="16481"/>
                  <a:pt x="1885247" y="26161"/>
                  <a:pt x="2167128" y="0"/>
                </a:cubicBezTo>
                <a:cubicBezTo>
                  <a:pt x="2449009" y="-26161"/>
                  <a:pt x="2761875" y="-22202"/>
                  <a:pt x="2935224" y="0"/>
                </a:cubicBezTo>
                <a:cubicBezTo>
                  <a:pt x="3108573" y="22202"/>
                  <a:pt x="3540687" y="-2863"/>
                  <a:pt x="3785616" y="0"/>
                </a:cubicBezTo>
                <a:cubicBezTo>
                  <a:pt x="4030545" y="2863"/>
                  <a:pt x="4280774" y="-12442"/>
                  <a:pt x="4636008" y="0"/>
                </a:cubicBezTo>
                <a:cubicBezTo>
                  <a:pt x="4991242" y="12442"/>
                  <a:pt x="5025483" y="16914"/>
                  <a:pt x="5239512" y="0"/>
                </a:cubicBezTo>
                <a:cubicBezTo>
                  <a:pt x="5453541" y="-16914"/>
                  <a:pt x="5754008" y="16592"/>
                  <a:pt x="6007608" y="0"/>
                </a:cubicBezTo>
                <a:cubicBezTo>
                  <a:pt x="6261208" y="-16592"/>
                  <a:pt x="6407957" y="-11909"/>
                  <a:pt x="6693408" y="0"/>
                </a:cubicBezTo>
                <a:cubicBezTo>
                  <a:pt x="6978859" y="11909"/>
                  <a:pt x="7015437" y="-20890"/>
                  <a:pt x="7296912" y="0"/>
                </a:cubicBezTo>
                <a:cubicBezTo>
                  <a:pt x="7578387" y="20890"/>
                  <a:pt x="7859622" y="46406"/>
                  <a:pt x="8229600" y="0"/>
                </a:cubicBezTo>
                <a:cubicBezTo>
                  <a:pt x="8230508" y="6337"/>
                  <a:pt x="8228722" y="11778"/>
                  <a:pt x="8229600" y="18288"/>
                </a:cubicBezTo>
                <a:cubicBezTo>
                  <a:pt x="8075287" y="35054"/>
                  <a:pt x="7821366" y="21850"/>
                  <a:pt x="7626096" y="18288"/>
                </a:cubicBezTo>
                <a:cubicBezTo>
                  <a:pt x="7430826" y="14726"/>
                  <a:pt x="7320004" y="-9669"/>
                  <a:pt x="7022592" y="18288"/>
                </a:cubicBezTo>
                <a:cubicBezTo>
                  <a:pt x="6725180" y="46245"/>
                  <a:pt x="6348804" y="-14025"/>
                  <a:pt x="6172200" y="18288"/>
                </a:cubicBezTo>
                <a:cubicBezTo>
                  <a:pt x="5995596" y="50601"/>
                  <a:pt x="5788102" y="22890"/>
                  <a:pt x="5650992" y="18288"/>
                </a:cubicBezTo>
                <a:cubicBezTo>
                  <a:pt x="5513882" y="13686"/>
                  <a:pt x="5198399" y="29121"/>
                  <a:pt x="4882896" y="18288"/>
                </a:cubicBezTo>
                <a:cubicBezTo>
                  <a:pt x="4567393" y="7455"/>
                  <a:pt x="4557008" y="26965"/>
                  <a:pt x="4443984" y="18288"/>
                </a:cubicBezTo>
                <a:cubicBezTo>
                  <a:pt x="4330960" y="9611"/>
                  <a:pt x="4061674" y="28891"/>
                  <a:pt x="3758184" y="18288"/>
                </a:cubicBezTo>
                <a:cubicBezTo>
                  <a:pt x="3454694" y="7685"/>
                  <a:pt x="3380392" y="19119"/>
                  <a:pt x="3236976" y="18288"/>
                </a:cubicBezTo>
                <a:cubicBezTo>
                  <a:pt x="3093560" y="17457"/>
                  <a:pt x="2632116" y="37607"/>
                  <a:pt x="2386584" y="18288"/>
                </a:cubicBezTo>
                <a:cubicBezTo>
                  <a:pt x="2141052" y="-1031"/>
                  <a:pt x="2110884" y="28777"/>
                  <a:pt x="1947672" y="18288"/>
                </a:cubicBezTo>
                <a:cubicBezTo>
                  <a:pt x="1784460" y="7799"/>
                  <a:pt x="1535467" y="461"/>
                  <a:pt x="1261872" y="18288"/>
                </a:cubicBezTo>
                <a:cubicBezTo>
                  <a:pt x="988277" y="36115"/>
                  <a:pt x="1021096" y="10375"/>
                  <a:pt x="822960" y="18288"/>
                </a:cubicBezTo>
                <a:cubicBezTo>
                  <a:pt x="624824" y="26201"/>
                  <a:pt x="298309" y="1283"/>
                  <a:pt x="0" y="18288"/>
                </a:cubicBezTo>
                <a:cubicBezTo>
                  <a:pt x="-633" y="12278"/>
                  <a:pt x="-757" y="5867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29368" y="2071315"/>
            <a:ext cx="5547225" cy="4548145"/>
          </a:xfrm>
        </p:spPr>
        <p:txBody>
          <a:bodyPr vert="horz" lIns="91440" tIns="45720" rIns="91440" bIns="45720" rtlCol="0" anchor="t">
            <a:normAutofit/>
          </a:bodyPr>
          <a:lstStyle/>
          <a:p>
            <a:pPr defTabSz="914400"/>
            <a:r>
              <a:rPr lang="en-US" sz="1200">
                <a:latin typeface="+mn-lt"/>
                <a:cs typeface="+mn-cs"/>
              </a:rPr>
              <a:t>Å kjenne til de </a:t>
            </a:r>
            <a:r>
              <a:rPr lang="en-US" sz="1200" err="1">
                <a:latin typeface="+mn-lt"/>
                <a:cs typeface="+mn-cs"/>
              </a:rPr>
              <a:t>etiske</a:t>
            </a:r>
            <a:r>
              <a:rPr lang="en-US" sz="1200">
                <a:latin typeface="+mn-lt"/>
                <a:cs typeface="+mn-cs"/>
              </a:rPr>
              <a:t> </a:t>
            </a:r>
            <a:r>
              <a:rPr lang="en-US" sz="1200" err="1">
                <a:latin typeface="+mn-lt"/>
                <a:cs typeface="+mn-cs"/>
              </a:rPr>
              <a:t>retningslinjer</a:t>
            </a:r>
            <a:r>
              <a:rPr lang="en-US" sz="1200">
                <a:latin typeface="+mn-lt"/>
                <a:cs typeface="+mn-cs"/>
              </a:rPr>
              <a:t> er </a:t>
            </a:r>
            <a:r>
              <a:rPr lang="en-US" sz="1200" err="1">
                <a:latin typeface="+mn-lt"/>
                <a:cs typeface="+mn-cs"/>
              </a:rPr>
              <a:t>viktig</a:t>
            </a:r>
            <a:r>
              <a:rPr lang="en-US" sz="1200">
                <a:latin typeface="+mn-lt"/>
                <a:cs typeface="+mn-cs"/>
              </a:rPr>
              <a:t> da det </a:t>
            </a:r>
            <a:r>
              <a:rPr lang="en-US" sz="1200" err="1">
                <a:latin typeface="+mn-lt"/>
                <a:cs typeface="+mn-cs"/>
              </a:rPr>
              <a:t>beskriver</a:t>
            </a:r>
            <a:r>
              <a:rPr lang="en-US" sz="1200">
                <a:latin typeface="+mn-lt"/>
                <a:cs typeface="+mn-cs"/>
              </a:rPr>
              <a:t> </a:t>
            </a:r>
            <a:r>
              <a:rPr lang="en-US" sz="1200" err="1">
                <a:latin typeface="+mn-lt"/>
                <a:cs typeface="+mn-cs"/>
              </a:rPr>
              <a:t>verdier</a:t>
            </a:r>
            <a:r>
              <a:rPr lang="en-US" sz="1200">
                <a:latin typeface="+mn-lt"/>
                <a:cs typeface="+mn-cs"/>
              </a:rPr>
              <a:t>, </a:t>
            </a:r>
            <a:r>
              <a:rPr lang="en-US" sz="1200" err="1">
                <a:latin typeface="+mn-lt"/>
                <a:cs typeface="+mn-cs"/>
              </a:rPr>
              <a:t>prinsipper</a:t>
            </a:r>
            <a:r>
              <a:rPr lang="en-US" sz="1200">
                <a:latin typeface="+mn-lt"/>
                <a:cs typeface="+mn-cs"/>
              </a:rPr>
              <a:t> og </a:t>
            </a:r>
            <a:r>
              <a:rPr lang="en-US" sz="1200" err="1">
                <a:latin typeface="+mn-lt"/>
                <a:cs typeface="+mn-cs"/>
              </a:rPr>
              <a:t>gir</a:t>
            </a:r>
            <a:r>
              <a:rPr lang="en-US" sz="1200">
                <a:latin typeface="+mn-lt"/>
                <a:cs typeface="+mn-cs"/>
              </a:rPr>
              <a:t> </a:t>
            </a:r>
            <a:r>
              <a:rPr lang="en-US" sz="1200" err="1">
                <a:latin typeface="+mn-lt"/>
                <a:cs typeface="+mn-cs"/>
              </a:rPr>
              <a:t>retning</a:t>
            </a:r>
            <a:r>
              <a:rPr lang="en-US" sz="1200">
                <a:latin typeface="+mn-lt"/>
                <a:cs typeface="+mn-cs"/>
              </a:rPr>
              <a:t> for </a:t>
            </a:r>
            <a:r>
              <a:rPr lang="en-US" sz="1200" err="1">
                <a:latin typeface="+mn-lt"/>
                <a:cs typeface="+mn-cs"/>
              </a:rPr>
              <a:t>høy</a:t>
            </a:r>
            <a:r>
              <a:rPr lang="en-US" sz="1200">
                <a:latin typeface="+mn-lt"/>
                <a:cs typeface="+mn-cs"/>
              </a:rPr>
              <a:t> </a:t>
            </a:r>
            <a:r>
              <a:rPr lang="en-US" sz="1200" err="1">
                <a:latin typeface="+mn-lt"/>
                <a:cs typeface="+mn-cs"/>
              </a:rPr>
              <a:t>etisk</a:t>
            </a:r>
            <a:r>
              <a:rPr lang="en-US" sz="1200">
                <a:latin typeface="+mn-lt"/>
                <a:cs typeface="+mn-cs"/>
              </a:rPr>
              <a:t> </a:t>
            </a:r>
            <a:r>
              <a:rPr lang="en-US" sz="1200" err="1">
                <a:latin typeface="+mn-lt"/>
                <a:cs typeface="+mn-cs"/>
              </a:rPr>
              <a:t>praksis</a:t>
            </a:r>
            <a:r>
              <a:rPr lang="en-US" sz="1200">
                <a:latin typeface="+mn-lt"/>
                <a:cs typeface="+mn-cs"/>
              </a:rPr>
              <a:t>. </a:t>
            </a:r>
            <a:r>
              <a:rPr lang="en-US" sz="1200" err="1">
                <a:latin typeface="+mn-lt"/>
                <a:cs typeface="+mn-cs"/>
              </a:rPr>
              <a:t>Varsling</a:t>
            </a:r>
            <a:r>
              <a:rPr lang="en-US" sz="1200">
                <a:latin typeface="+mn-lt"/>
                <a:cs typeface="+mn-cs"/>
              </a:rPr>
              <a:t> </a:t>
            </a:r>
            <a:r>
              <a:rPr lang="en-US" sz="1200" err="1">
                <a:latin typeface="+mn-lt"/>
                <a:cs typeface="+mn-cs"/>
              </a:rPr>
              <a:t>gjør</a:t>
            </a:r>
            <a:r>
              <a:rPr lang="en-US" sz="1200">
                <a:latin typeface="+mn-lt"/>
                <a:cs typeface="+mn-cs"/>
              </a:rPr>
              <a:t> det </a:t>
            </a:r>
            <a:r>
              <a:rPr lang="en-US" sz="1200" err="1">
                <a:latin typeface="+mn-lt"/>
                <a:cs typeface="+mn-cs"/>
              </a:rPr>
              <a:t>mulig</a:t>
            </a:r>
            <a:r>
              <a:rPr lang="en-US" sz="1200">
                <a:latin typeface="+mn-lt"/>
                <a:cs typeface="+mn-cs"/>
              </a:rPr>
              <a:t> å </a:t>
            </a:r>
            <a:r>
              <a:rPr lang="en-US" sz="1200" err="1">
                <a:latin typeface="+mn-lt"/>
                <a:cs typeface="+mn-cs"/>
              </a:rPr>
              <a:t>rette</a:t>
            </a:r>
            <a:r>
              <a:rPr lang="en-US" sz="1200">
                <a:latin typeface="+mn-lt"/>
                <a:cs typeface="+mn-cs"/>
              </a:rPr>
              <a:t> </a:t>
            </a:r>
            <a:r>
              <a:rPr lang="en-US" sz="1200" err="1">
                <a:latin typeface="+mn-lt"/>
                <a:cs typeface="+mn-cs"/>
              </a:rPr>
              <a:t>opp</a:t>
            </a:r>
            <a:r>
              <a:rPr lang="en-US" sz="1200">
                <a:latin typeface="+mn-lt"/>
                <a:cs typeface="+mn-cs"/>
              </a:rPr>
              <a:t> </a:t>
            </a:r>
            <a:r>
              <a:rPr lang="en-US" sz="1200" err="1">
                <a:latin typeface="+mn-lt"/>
                <a:cs typeface="+mn-cs"/>
              </a:rPr>
              <a:t>kritikkverdige</a:t>
            </a:r>
            <a:r>
              <a:rPr lang="en-US" sz="1200">
                <a:latin typeface="+mn-lt"/>
                <a:cs typeface="+mn-cs"/>
              </a:rPr>
              <a:t> forhold. </a:t>
            </a:r>
          </a:p>
          <a:p>
            <a:pPr defTabSz="914400"/>
            <a:r>
              <a:rPr lang="en-US" sz="1200">
                <a:latin typeface="+mn-lt"/>
                <a:cs typeface="+mn-cs"/>
              </a:rPr>
              <a:t>De </a:t>
            </a:r>
            <a:r>
              <a:rPr lang="en-US" sz="1200" err="1">
                <a:latin typeface="+mn-lt"/>
                <a:cs typeface="+mn-cs"/>
              </a:rPr>
              <a:t>etiske</a:t>
            </a:r>
            <a:r>
              <a:rPr lang="en-US" sz="1200">
                <a:latin typeface="+mn-lt"/>
                <a:cs typeface="+mn-cs"/>
              </a:rPr>
              <a:t> </a:t>
            </a:r>
            <a:r>
              <a:rPr lang="en-US" sz="1200" err="1">
                <a:latin typeface="+mn-lt"/>
                <a:cs typeface="+mn-cs"/>
              </a:rPr>
              <a:t>retningslinjer</a:t>
            </a:r>
            <a:r>
              <a:rPr lang="en-US" sz="1200">
                <a:latin typeface="+mn-lt"/>
                <a:cs typeface="+mn-cs"/>
              </a:rPr>
              <a:t> </a:t>
            </a:r>
            <a:r>
              <a:rPr lang="en-US" sz="1200" err="1">
                <a:latin typeface="+mn-lt"/>
                <a:cs typeface="+mn-cs"/>
              </a:rPr>
              <a:t>gjelder</a:t>
            </a:r>
            <a:r>
              <a:rPr lang="en-US" sz="1200">
                <a:latin typeface="+mn-lt"/>
                <a:cs typeface="+mn-cs"/>
              </a:rPr>
              <a:t> for alle ansatte, </a:t>
            </a:r>
            <a:r>
              <a:rPr lang="en-US" sz="1200" err="1">
                <a:latin typeface="+mn-lt"/>
                <a:cs typeface="+mn-cs"/>
              </a:rPr>
              <a:t>folkevalgte</a:t>
            </a:r>
            <a:r>
              <a:rPr lang="en-US" sz="1200">
                <a:latin typeface="+mn-lt"/>
                <a:cs typeface="+mn-cs"/>
              </a:rPr>
              <a:t> og for </a:t>
            </a:r>
            <a:r>
              <a:rPr lang="en-US" sz="1200" err="1">
                <a:latin typeface="+mn-lt"/>
                <a:cs typeface="+mn-cs"/>
              </a:rPr>
              <a:t>leverandører</a:t>
            </a:r>
            <a:r>
              <a:rPr lang="en-US" sz="1200">
                <a:latin typeface="+mn-lt"/>
                <a:cs typeface="+mn-cs"/>
              </a:rPr>
              <a:t> </a:t>
            </a:r>
            <a:r>
              <a:rPr lang="en-US" sz="1200" err="1">
                <a:latin typeface="+mn-lt"/>
                <a:cs typeface="+mn-cs"/>
              </a:rPr>
              <a:t>som</a:t>
            </a:r>
            <a:r>
              <a:rPr lang="en-US" sz="1200">
                <a:latin typeface="+mn-lt"/>
                <a:cs typeface="+mn-cs"/>
              </a:rPr>
              <a:t> </a:t>
            </a:r>
            <a:r>
              <a:rPr lang="en-US" sz="1200" err="1">
                <a:latin typeface="+mn-lt"/>
                <a:cs typeface="+mn-cs"/>
              </a:rPr>
              <a:t>leverer</a:t>
            </a:r>
            <a:r>
              <a:rPr lang="en-US" sz="1200">
                <a:latin typeface="+mn-lt"/>
                <a:cs typeface="+mn-cs"/>
              </a:rPr>
              <a:t> </a:t>
            </a:r>
            <a:r>
              <a:rPr lang="en-US" sz="1200" err="1">
                <a:latin typeface="+mn-lt"/>
                <a:cs typeface="+mn-cs"/>
              </a:rPr>
              <a:t>varer</a:t>
            </a:r>
            <a:r>
              <a:rPr lang="en-US" sz="1200">
                <a:latin typeface="+mn-lt"/>
                <a:cs typeface="+mn-cs"/>
              </a:rPr>
              <a:t> og </a:t>
            </a:r>
            <a:r>
              <a:rPr lang="en-US" sz="1200" err="1">
                <a:latin typeface="+mn-lt"/>
                <a:cs typeface="+mn-cs"/>
              </a:rPr>
              <a:t>tjenester</a:t>
            </a:r>
            <a:r>
              <a:rPr lang="en-US" sz="1200">
                <a:latin typeface="+mn-lt"/>
                <a:cs typeface="+mn-cs"/>
              </a:rPr>
              <a:t> på </a:t>
            </a:r>
            <a:r>
              <a:rPr lang="en-US" sz="1200" err="1">
                <a:latin typeface="+mn-lt"/>
                <a:cs typeface="+mn-cs"/>
              </a:rPr>
              <a:t>vegne</a:t>
            </a:r>
            <a:r>
              <a:rPr lang="en-US" sz="1200">
                <a:latin typeface="+mn-lt"/>
                <a:cs typeface="+mn-cs"/>
              </a:rPr>
              <a:t> av Grimstad </a:t>
            </a:r>
            <a:r>
              <a:rPr lang="en-US" sz="1200" err="1">
                <a:latin typeface="+mn-lt"/>
                <a:cs typeface="+mn-cs"/>
              </a:rPr>
              <a:t>kommune</a:t>
            </a:r>
            <a:r>
              <a:rPr lang="en-US" sz="1200">
                <a:latin typeface="+mn-lt"/>
                <a:cs typeface="+mn-cs"/>
              </a:rPr>
              <a:t>. </a:t>
            </a:r>
          </a:p>
          <a:p>
            <a:pPr indent="-228600" defTabSz="914400"/>
            <a:r>
              <a:rPr lang="en-US" sz="1200">
                <a:latin typeface="+mn-lt"/>
                <a:cs typeface="+mn-cs"/>
              </a:rPr>
              <a:t>Grimstad </a:t>
            </a:r>
            <a:r>
              <a:rPr lang="en-US" sz="1200" err="1">
                <a:latin typeface="+mn-lt"/>
                <a:cs typeface="+mn-cs"/>
              </a:rPr>
              <a:t>kommune</a:t>
            </a:r>
            <a:r>
              <a:rPr lang="en-US" sz="1200">
                <a:latin typeface="+mn-lt"/>
                <a:cs typeface="+mn-cs"/>
              </a:rPr>
              <a:t> skal drive sin </a:t>
            </a:r>
            <a:r>
              <a:rPr lang="en-US" sz="1200" err="1">
                <a:latin typeface="+mn-lt"/>
                <a:cs typeface="+mn-cs"/>
              </a:rPr>
              <a:t>virksomhet</a:t>
            </a:r>
            <a:r>
              <a:rPr lang="en-US" sz="1200">
                <a:latin typeface="+mn-lt"/>
                <a:cs typeface="+mn-cs"/>
              </a:rPr>
              <a:t> med </a:t>
            </a:r>
            <a:r>
              <a:rPr lang="en-US" sz="1200" err="1">
                <a:latin typeface="+mn-lt"/>
                <a:cs typeface="+mn-cs"/>
              </a:rPr>
              <a:t>integritet</a:t>
            </a:r>
            <a:r>
              <a:rPr lang="en-US" sz="1200">
                <a:latin typeface="+mn-lt"/>
                <a:cs typeface="+mn-cs"/>
              </a:rPr>
              <a:t>, med </a:t>
            </a:r>
            <a:r>
              <a:rPr lang="en-US" sz="1200" err="1">
                <a:latin typeface="+mn-lt"/>
                <a:cs typeface="+mn-cs"/>
              </a:rPr>
              <a:t>respekt</a:t>
            </a:r>
            <a:r>
              <a:rPr lang="en-US" sz="1200">
                <a:latin typeface="+mn-lt"/>
                <a:cs typeface="+mn-cs"/>
              </a:rPr>
              <a:t> for lover, og </a:t>
            </a:r>
            <a:r>
              <a:rPr lang="en-US" sz="1200" err="1">
                <a:latin typeface="+mn-lt"/>
                <a:cs typeface="+mn-cs"/>
              </a:rPr>
              <a:t>enkeltpersoners</a:t>
            </a:r>
            <a:r>
              <a:rPr lang="en-US" sz="1200">
                <a:latin typeface="+mn-lt"/>
                <a:cs typeface="+mn-cs"/>
              </a:rPr>
              <a:t> </a:t>
            </a:r>
            <a:r>
              <a:rPr lang="en-US" sz="1200" err="1">
                <a:latin typeface="+mn-lt"/>
                <a:cs typeface="+mn-cs"/>
              </a:rPr>
              <a:t>verdighet</a:t>
            </a:r>
            <a:r>
              <a:rPr lang="en-US" sz="1200">
                <a:latin typeface="+mn-lt"/>
                <a:cs typeface="+mn-cs"/>
              </a:rPr>
              <a:t> og </a:t>
            </a:r>
            <a:r>
              <a:rPr lang="en-US" sz="1200" err="1">
                <a:latin typeface="+mn-lt"/>
                <a:cs typeface="+mn-cs"/>
              </a:rPr>
              <a:t>rettigheter</a:t>
            </a:r>
            <a:r>
              <a:rPr lang="en-US" sz="1200">
                <a:latin typeface="+mn-lt"/>
                <a:cs typeface="+mn-cs"/>
              </a:rPr>
              <a:t>. Det </a:t>
            </a:r>
            <a:r>
              <a:rPr lang="en-US" sz="1200" err="1">
                <a:latin typeface="+mn-lt"/>
                <a:cs typeface="+mn-cs"/>
              </a:rPr>
              <a:t>forventes</a:t>
            </a:r>
            <a:r>
              <a:rPr lang="en-US" sz="1200">
                <a:latin typeface="+mn-lt"/>
                <a:cs typeface="+mn-cs"/>
              </a:rPr>
              <a:t> at </a:t>
            </a:r>
            <a:r>
              <a:rPr lang="en-US" sz="1200" err="1">
                <a:latin typeface="+mn-lt"/>
                <a:cs typeface="+mn-cs"/>
              </a:rPr>
              <a:t>folkevalgte</a:t>
            </a:r>
            <a:r>
              <a:rPr lang="en-US" sz="1200">
                <a:latin typeface="+mn-lt"/>
                <a:cs typeface="+mn-cs"/>
              </a:rPr>
              <a:t> og alle ansatte i Grimstad </a:t>
            </a:r>
            <a:r>
              <a:rPr lang="en-US" sz="1200" err="1">
                <a:latin typeface="+mn-lt"/>
                <a:cs typeface="+mn-cs"/>
              </a:rPr>
              <a:t>kommune</a:t>
            </a:r>
            <a:r>
              <a:rPr lang="en-US" sz="1200">
                <a:latin typeface="+mn-lt"/>
                <a:cs typeface="+mn-cs"/>
              </a:rPr>
              <a:t> handler i </a:t>
            </a:r>
            <a:r>
              <a:rPr lang="en-US" sz="1200" err="1">
                <a:latin typeface="+mn-lt"/>
                <a:cs typeface="+mn-cs"/>
              </a:rPr>
              <a:t>samsvar</a:t>
            </a:r>
            <a:r>
              <a:rPr lang="en-US" sz="1200">
                <a:latin typeface="+mn-lt"/>
                <a:cs typeface="+mn-cs"/>
              </a:rPr>
              <a:t> med kommunens </a:t>
            </a:r>
            <a:r>
              <a:rPr lang="en-US" sz="1200" err="1">
                <a:latin typeface="+mn-lt"/>
                <a:cs typeface="+mn-cs"/>
              </a:rPr>
              <a:t>verdier</a:t>
            </a:r>
            <a:r>
              <a:rPr lang="en-US" sz="1200">
                <a:latin typeface="+mn-lt"/>
                <a:cs typeface="+mn-cs"/>
              </a:rPr>
              <a:t>. </a:t>
            </a:r>
          </a:p>
          <a:p>
            <a:pPr indent="-228600" defTabSz="914400"/>
            <a:r>
              <a:rPr lang="en-US" sz="1200" err="1">
                <a:latin typeface="+mn-lt"/>
                <a:cs typeface="+mn-cs"/>
              </a:rPr>
              <a:t>Folkevalgte</a:t>
            </a:r>
            <a:r>
              <a:rPr lang="en-US" sz="1200">
                <a:latin typeface="+mn-lt"/>
                <a:cs typeface="+mn-cs"/>
              </a:rPr>
              <a:t> og ansatte </a:t>
            </a:r>
            <a:r>
              <a:rPr lang="en-US" sz="1200" err="1">
                <a:latin typeface="+mn-lt"/>
                <a:cs typeface="+mn-cs"/>
              </a:rPr>
              <a:t>har</a:t>
            </a:r>
            <a:r>
              <a:rPr lang="en-US" sz="1200">
                <a:latin typeface="+mn-lt"/>
                <a:cs typeface="+mn-cs"/>
              </a:rPr>
              <a:t> et </a:t>
            </a:r>
            <a:r>
              <a:rPr lang="en-US" sz="1200" err="1">
                <a:latin typeface="+mn-lt"/>
                <a:cs typeface="+mn-cs"/>
              </a:rPr>
              <a:t>selvstendig</a:t>
            </a:r>
            <a:r>
              <a:rPr lang="en-US" sz="1200">
                <a:latin typeface="+mn-lt"/>
                <a:cs typeface="+mn-cs"/>
              </a:rPr>
              <a:t> ansvar for at </a:t>
            </a:r>
            <a:r>
              <a:rPr lang="en-US" sz="1200" err="1">
                <a:latin typeface="+mn-lt"/>
                <a:cs typeface="+mn-cs"/>
              </a:rPr>
              <a:t>egne</a:t>
            </a:r>
            <a:r>
              <a:rPr lang="en-US" sz="1200">
                <a:latin typeface="+mn-lt"/>
                <a:cs typeface="+mn-cs"/>
              </a:rPr>
              <a:t> </a:t>
            </a:r>
            <a:r>
              <a:rPr lang="en-US" sz="1200" err="1">
                <a:latin typeface="+mn-lt"/>
                <a:cs typeface="+mn-cs"/>
              </a:rPr>
              <a:t>handlinger</a:t>
            </a:r>
            <a:r>
              <a:rPr lang="en-US" sz="1200">
                <a:latin typeface="+mn-lt"/>
                <a:cs typeface="+mn-cs"/>
              </a:rPr>
              <a:t> er i </a:t>
            </a:r>
            <a:r>
              <a:rPr lang="en-US" sz="1200" err="1">
                <a:latin typeface="+mn-lt"/>
                <a:cs typeface="+mn-cs"/>
              </a:rPr>
              <a:t>samsvar</a:t>
            </a:r>
            <a:r>
              <a:rPr lang="en-US" sz="1200">
                <a:latin typeface="+mn-lt"/>
                <a:cs typeface="+mn-cs"/>
              </a:rPr>
              <a:t> med de </a:t>
            </a:r>
            <a:r>
              <a:rPr lang="en-US" sz="1200" err="1">
                <a:latin typeface="+mn-lt"/>
                <a:cs typeface="+mn-cs"/>
              </a:rPr>
              <a:t>etiske</a:t>
            </a:r>
            <a:r>
              <a:rPr lang="en-US" sz="1200">
                <a:latin typeface="+mn-lt"/>
                <a:cs typeface="+mn-cs"/>
              </a:rPr>
              <a:t> </a:t>
            </a:r>
            <a:r>
              <a:rPr lang="en-US" sz="1200" err="1">
                <a:latin typeface="+mn-lt"/>
                <a:cs typeface="+mn-cs"/>
              </a:rPr>
              <a:t>retningslinjene</a:t>
            </a:r>
            <a:r>
              <a:rPr lang="en-US" sz="1200">
                <a:latin typeface="+mn-lt"/>
                <a:cs typeface="+mn-cs"/>
              </a:rPr>
              <a:t>. </a:t>
            </a:r>
            <a:r>
              <a:rPr lang="en-US" sz="1200" err="1">
                <a:latin typeface="+mn-lt"/>
                <a:cs typeface="+mn-cs"/>
              </a:rPr>
              <a:t>Folkevalgte</a:t>
            </a:r>
            <a:r>
              <a:rPr lang="en-US" sz="1200">
                <a:latin typeface="+mn-lt"/>
                <a:cs typeface="+mn-cs"/>
              </a:rPr>
              <a:t> og </a:t>
            </a:r>
            <a:r>
              <a:rPr lang="en-US" sz="1200" err="1">
                <a:latin typeface="+mn-lt"/>
                <a:cs typeface="+mn-cs"/>
              </a:rPr>
              <a:t>ledere</a:t>
            </a:r>
            <a:r>
              <a:rPr lang="en-US" sz="1200">
                <a:latin typeface="+mn-lt"/>
                <a:cs typeface="+mn-cs"/>
              </a:rPr>
              <a:t> er </a:t>
            </a:r>
            <a:r>
              <a:rPr lang="en-US" sz="1200" err="1">
                <a:latin typeface="+mn-lt"/>
                <a:cs typeface="+mn-cs"/>
              </a:rPr>
              <a:t>rollemodeller</a:t>
            </a:r>
            <a:r>
              <a:rPr lang="en-US" sz="1200">
                <a:latin typeface="+mn-lt"/>
                <a:cs typeface="+mn-cs"/>
              </a:rPr>
              <a:t>, og skal </a:t>
            </a:r>
            <a:r>
              <a:rPr lang="en-US" sz="1200" err="1">
                <a:latin typeface="+mn-lt"/>
                <a:cs typeface="+mn-cs"/>
              </a:rPr>
              <a:t>legge</a:t>
            </a:r>
            <a:r>
              <a:rPr lang="en-US" sz="1200">
                <a:latin typeface="+mn-lt"/>
                <a:cs typeface="+mn-cs"/>
              </a:rPr>
              <a:t> til </a:t>
            </a:r>
            <a:r>
              <a:rPr lang="en-US" sz="1200" err="1">
                <a:latin typeface="+mn-lt"/>
                <a:cs typeface="+mn-cs"/>
              </a:rPr>
              <a:t>rette</a:t>
            </a:r>
            <a:r>
              <a:rPr lang="en-US" sz="1200">
                <a:latin typeface="+mn-lt"/>
                <a:cs typeface="+mn-cs"/>
              </a:rPr>
              <a:t> for </a:t>
            </a:r>
            <a:r>
              <a:rPr lang="en-US" sz="1200" err="1">
                <a:latin typeface="+mn-lt"/>
                <a:cs typeface="+mn-cs"/>
              </a:rPr>
              <a:t>en</a:t>
            </a:r>
            <a:r>
              <a:rPr lang="en-US" sz="1200">
                <a:latin typeface="+mn-lt"/>
                <a:cs typeface="+mn-cs"/>
              </a:rPr>
              <a:t> kultur </a:t>
            </a:r>
            <a:r>
              <a:rPr lang="en-US" sz="1200" err="1">
                <a:latin typeface="+mn-lt"/>
                <a:cs typeface="+mn-cs"/>
              </a:rPr>
              <a:t>hvor</a:t>
            </a:r>
            <a:r>
              <a:rPr lang="en-US" sz="1200">
                <a:latin typeface="+mn-lt"/>
                <a:cs typeface="+mn-cs"/>
              </a:rPr>
              <a:t> </a:t>
            </a:r>
            <a:r>
              <a:rPr lang="en-US" sz="1200" err="1">
                <a:latin typeface="+mn-lt"/>
                <a:cs typeface="+mn-cs"/>
              </a:rPr>
              <a:t>etisk</a:t>
            </a:r>
            <a:r>
              <a:rPr lang="en-US" sz="1200">
                <a:latin typeface="+mn-lt"/>
                <a:cs typeface="+mn-cs"/>
              </a:rPr>
              <a:t> refleksjon er </a:t>
            </a:r>
            <a:r>
              <a:rPr lang="en-US" sz="1200" err="1">
                <a:latin typeface="+mn-lt"/>
                <a:cs typeface="+mn-cs"/>
              </a:rPr>
              <a:t>en</a:t>
            </a:r>
            <a:r>
              <a:rPr lang="en-US" sz="1200">
                <a:latin typeface="+mn-lt"/>
                <a:cs typeface="+mn-cs"/>
              </a:rPr>
              <a:t> </a:t>
            </a:r>
            <a:r>
              <a:rPr lang="en-US" sz="1200" err="1">
                <a:latin typeface="+mn-lt"/>
                <a:cs typeface="+mn-cs"/>
              </a:rPr>
              <a:t>daglig</a:t>
            </a:r>
            <a:r>
              <a:rPr lang="en-US" sz="1200">
                <a:latin typeface="+mn-lt"/>
                <a:cs typeface="+mn-cs"/>
              </a:rPr>
              <a:t> </a:t>
            </a:r>
            <a:r>
              <a:rPr lang="en-US" sz="1200" err="1">
                <a:latin typeface="+mn-lt"/>
                <a:cs typeface="+mn-cs"/>
              </a:rPr>
              <a:t>aktivitet</a:t>
            </a:r>
            <a:r>
              <a:rPr lang="en-US" sz="1200">
                <a:latin typeface="+mn-lt"/>
                <a:cs typeface="+mn-cs"/>
              </a:rPr>
              <a:t>. </a:t>
            </a:r>
            <a:r>
              <a:rPr lang="en-US" sz="1200" err="1">
                <a:latin typeface="+mn-lt"/>
                <a:cs typeface="+mn-cs"/>
              </a:rPr>
              <a:t>Ledere</a:t>
            </a:r>
            <a:r>
              <a:rPr lang="en-US" sz="1200">
                <a:latin typeface="+mn-lt"/>
                <a:cs typeface="+mn-cs"/>
              </a:rPr>
              <a:t> skal </a:t>
            </a:r>
            <a:r>
              <a:rPr lang="en-US" sz="1200" err="1">
                <a:latin typeface="+mn-lt"/>
                <a:cs typeface="+mn-cs"/>
              </a:rPr>
              <a:t>sørge</a:t>
            </a:r>
            <a:r>
              <a:rPr lang="en-US" sz="1200">
                <a:latin typeface="+mn-lt"/>
                <a:cs typeface="+mn-cs"/>
              </a:rPr>
              <a:t> for at </a:t>
            </a:r>
            <a:r>
              <a:rPr lang="en-US" sz="1200" err="1">
                <a:latin typeface="+mn-lt"/>
                <a:cs typeface="+mn-cs"/>
              </a:rPr>
              <a:t>medarbeiderne</a:t>
            </a:r>
            <a:r>
              <a:rPr lang="en-US" sz="1200">
                <a:latin typeface="+mn-lt"/>
                <a:cs typeface="+mn-cs"/>
              </a:rPr>
              <a:t> er </a:t>
            </a:r>
            <a:r>
              <a:rPr lang="en-US" sz="1200" err="1">
                <a:latin typeface="+mn-lt"/>
                <a:cs typeface="+mn-cs"/>
              </a:rPr>
              <a:t>kjent</a:t>
            </a:r>
            <a:r>
              <a:rPr lang="en-US" sz="1200">
                <a:latin typeface="+mn-lt"/>
                <a:cs typeface="+mn-cs"/>
              </a:rPr>
              <a:t> med og </a:t>
            </a:r>
            <a:r>
              <a:rPr lang="en-US" sz="1200" err="1">
                <a:latin typeface="+mn-lt"/>
                <a:cs typeface="+mn-cs"/>
              </a:rPr>
              <a:t>etterlever</a:t>
            </a:r>
            <a:r>
              <a:rPr lang="en-US" sz="1200">
                <a:latin typeface="+mn-lt"/>
                <a:cs typeface="+mn-cs"/>
              </a:rPr>
              <a:t> </a:t>
            </a:r>
            <a:r>
              <a:rPr lang="en-US" sz="1200" err="1">
                <a:latin typeface="+mn-lt"/>
                <a:cs typeface="+mn-cs"/>
              </a:rPr>
              <a:t>kommunes</a:t>
            </a:r>
            <a:r>
              <a:rPr lang="en-US" sz="1200">
                <a:latin typeface="+mn-lt"/>
                <a:cs typeface="+mn-cs"/>
              </a:rPr>
              <a:t> </a:t>
            </a:r>
            <a:r>
              <a:rPr lang="en-US" sz="1200" err="1">
                <a:latin typeface="+mn-lt"/>
                <a:cs typeface="+mn-cs"/>
              </a:rPr>
              <a:t>etiske</a:t>
            </a:r>
            <a:r>
              <a:rPr lang="en-US" sz="1200">
                <a:latin typeface="+mn-lt"/>
                <a:cs typeface="+mn-cs"/>
              </a:rPr>
              <a:t> </a:t>
            </a:r>
            <a:r>
              <a:rPr lang="en-US" sz="1200" err="1">
                <a:latin typeface="+mn-lt"/>
                <a:cs typeface="+mn-cs"/>
              </a:rPr>
              <a:t>retningslinjer</a:t>
            </a:r>
            <a:r>
              <a:rPr lang="en-US" sz="1200">
                <a:latin typeface="+mn-lt"/>
                <a:cs typeface="+mn-cs"/>
              </a:rPr>
              <a:t>. </a:t>
            </a:r>
          </a:p>
          <a:p>
            <a:pPr indent="-228600" defTabSz="914400"/>
            <a:r>
              <a:rPr lang="en-US" sz="1200" err="1">
                <a:latin typeface="+mn-lt"/>
                <a:cs typeface="+mn-cs"/>
              </a:rPr>
              <a:t>Etikkplakaten</a:t>
            </a:r>
            <a:r>
              <a:rPr lang="en-US" sz="1200">
                <a:latin typeface="+mn-lt"/>
                <a:cs typeface="+mn-cs"/>
              </a:rPr>
              <a:t> og </a:t>
            </a:r>
            <a:r>
              <a:rPr lang="en-US" sz="1200" err="1">
                <a:latin typeface="+mn-lt"/>
                <a:cs typeface="+mn-cs"/>
              </a:rPr>
              <a:t>Varslingsplakaten</a:t>
            </a:r>
            <a:r>
              <a:rPr lang="en-US" sz="1200">
                <a:latin typeface="+mn-lt"/>
                <a:cs typeface="+mn-cs"/>
              </a:rPr>
              <a:t> er </a:t>
            </a:r>
            <a:r>
              <a:rPr lang="en-US" sz="1200" err="1">
                <a:latin typeface="+mn-lt"/>
                <a:cs typeface="+mn-cs"/>
              </a:rPr>
              <a:t>en</a:t>
            </a:r>
            <a:r>
              <a:rPr lang="en-US" sz="1200">
                <a:latin typeface="+mn-lt"/>
                <a:cs typeface="+mn-cs"/>
              </a:rPr>
              <a:t> del av de </a:t>
            </a:r>
            <a:r>
              <a:rPr lang="en-US" sz="1200" err="1">
                <a:latin typeface="+mn-lt"/>
                <a:cs typeface="+mn-cs"/>
              </a:rPr>
              <a:t>etiske</a:t>
            </a:r>
            <a:r>
              <a:rPr lang="en-US" sz="1200">
                <a:latin typeface="+mn-lt"/>
                <a:cs typeface="+mn-cs"/>
              </a:rPr>
              <a:t> </a:t>
            </a:r>
            <a:r>
              <a:rPr lang="en-US" sz="1200" err="1">
                <a:latin typeface="+mn-lt"/>
                <a:cs typeface="+mn-cs"/>
              </a:rPr>
              <a:t>retningslinjene</a:t>
            </a:r>
            <a:r>
              <a:rPr lang="en-US" sz="1200">
                <a:latin typeface="+mn-lt"/>
                <a:cs typeface="+mn-cs"/>
              </a:rPr>
              <a:t>.  Se </a:t>
            </a:r>
            <a:r>
              <a:rPr lang="en-US" sz="1200" err="1">
                <a:latin typeface="+mn-lt"/>
                <a:cs typeface="+mn-cs"/>
              </a:rPr>
              <a:t>neste</a:t>
            </a:r>
            <a:r>
              <a:rPr lang="en-US" sz="1200">
                <a:latin typeface="+mn-lt"/>
                <a:cs typeface="+mn-cs"/>
              </a:rPr>
              <a:t> </a:t>
            </a:r>
            <a:r>
              <a:rPr lang="en-US" sz="1200" err="1">
                <a:latin typeface="+mn-lt"/>
                <a:cs typeface="+mn-cs"/>
              </a:rPr>
              <a:t>bilde</a:t>
            </a:r>
            <a:r>
              <a:rPr lang="en-US" sz="1200">
                <a:latin typeface="+mn-lt"/>
                <a:cs typeface="+mn-cs"/>
              </a:rPr>
              <a:t>.</a:t>
            </a:r>
          </a:p>
          <a:p>
            <a:pPr marL="172800" indent="-228600" defTabSz="914400"/>
            <a:r>
              <a:rPr lang="en-US" sz="1200">
                <a:latin typeface="+mn-lt"/>
                <a:cs typeface="+mn-cs"/>
              </a:rPr>
              <a:t>Som </a:t>
            </a:r>
            <a:r>
              <a:rPr lang="en-US" sz="1200" err="1">
                <a:latin typeface="+mn-lt"/>
                <a:cs typeface="+mn-cs"/>
              </a:rPr>
              <a:t>ansatt</a:t>
            </a:r>
            <a:r>
              <a:rPr lang="en-US" sz="1200">
                <a:latin typeface="+mn-lt"/>
                <a:cs typeface="+mn-cs"/>
              </a:rPr>
              <a:t> skal du </a:t>
            </a:r>
            <a:r>
              <a:rPr lang="en-US" sz="1200" err="1">
                <a:latin typeface="+mn-lt"/>
                <a:cs typeface="+mn-cs"/>
              </a:rPr>
              <a:t>alltid</a:t>
            </a:r>
            <a:r>
              <a:rPr lang="en-US" sz="1200">
                <a:latin typeface="+mn-lt"/>
                <a:cs typeface="+mn-cs"/>
              </a:rPr>
              <a:t> å </a:t>
            </a:r>
            <a:r>
              <a:rPr lang="en-US" sz="1200" err="1">
                <a:latin typeface="+mn-lt"/>
                <a:cs typeface="+mn-cs"/>
              </a:rPr>
              <a:t>tilstrebe</a:t>
            </a:r>
            <a:r>
              <a:rPr lang="en-US" sz="1200">
                <a:latin typeface="+mn-lt"/>
                <a:cs typeface="+mn-cs"/>
              </a:rPr>
              <a:t> å </a:t>
            </a:r>
            <a:r>
              <a:rPr lang="en-US" sz="1200" err="1">
                <a:latin typeface="+mn-lt"/>
                <a:cs typeface="+mn-cs"/>
              </a:rPr>
              <a:t>utøve</a:t>
            </a:r>
            <a:r>
              <a:rPr lang="en-US" sz="1200">
                <a:latin typeface="+mn-lt"/>
                <a:cs typeface="+mn-cs"/>
              </a:rPr>
              <a:t> </a:t>
            </a:r>
            <a:r>
              <a:rPr lang="en-US" sz="1200" err="1">
                <a:latin typeface="+mn-lt"/>
                <a:cs typeface="+mn-cs"/>
              </a:rPr>
              <a:t>godt</a:t>
            </a:r>
            <a:r>
              <a:rPr lang="en-US" sz="1200">
                <a:latin typeface="+mn-lt"/>
                <a:cs typeface="+mn-cs"/>
              </a:rPr>
              <a:t> </a:t>
            </a:r>
            <a:r>
              <a:rPr lang="en-US" sz="1200" err="1">
                <a:latin typeface="+mn-lt"/>
                <a:cs typeface="+mn-cs"/>
              </a:rPr>
              <a:t>skjønn</a:t>
            </a:r>
            <a:r>
              <a:rPr lang="en-US" sz="1200">
                <a:latin typeface="+mn-lt"/>
                <a:cs typeface="+mn-cs"/>
              </a:rPr>
              <a:t>, </a:t>
            </a:r>
            <a:r>
              <a:rPr lang="en-US" sz="1200" err="1">
                <a:latin typeface="+mn-lt"/>
                <a:cs typeface="+mn-cs"/>
              </a:rPr>
              <a:t>være</a:t>
            </a:r>
            <a:r>
              <a:rPr lang="en-US" sz="1200">
                <a:latin typeface="+mn-lt"/>
                <a:cs typeface="+mn-cs"/>
              </a:rPr>
              <a:t> </a:t>
            </a:r>
            <a:r>
              <a:rPr lang="en-US" sz="1200" err="1">
                <a:latin typeface="+mn-lt"/>
                <a:cs typeface="+mn-cs"/>
              </a:rPr>
              <a:t>aktsom</a:t>
            </a:r>
            <a:r>
              <a:rPr lang="en-US" sz="1200">
                <a:latin typeface="+mn-lt"/>
                <a:cs typeface="+mn-cs"/>
              </a:rPr>
              <a:t> og vise </a:t>
            </a:r>
            <a:r>
              <a:rPr lang="en-US" sz="1200" err="1">
                <a:latin typeface="+mn-lt"/>
                <a:cs typeface="+mn-cs"/>
              </a:rPr>
              <a:t>hensyn</a:t>
            </a:r>
            <a:r>
              <a:rPr lang="en-US" sz="1200">
                <a:latin typeface="+mn-lt"/>
                <a:cs typeface="+mn-cs"/>
              </a:rPr>
              <a:t> </a:t>
            </a:r>
            <a:r>
              <a:rPr lang="en-US" sz="1200" err="1">
                <a:latin typeface="+mn-lt"/>
                <a:cs typeface="+mn-cs"/>
              </a:rPr>
              <a:t>når</a:t>
            </a:r>
            <a:r>
              <a:rPr lang="en-US" sz="1200">
                <a:latin typeface="+mn-lt"/>
                <a:cs typeface="+mn-cs"/>
              </a:rPr>
              <a:t> du jobber for Grimstad </a:t>
            </a:r>
            <a:r>
              <a:rPr lang="en-US" sz="1200" err="1">
                <a:latin typeface="+mn-lt"/>
                <a:cs typeface="+mn-cs"/>
              </a:rPr>
              <a:t>kommune</a:t>
            </a:r>
            <a:r>
              <a:rPr lang="en-US" sz="1200">
                <a:latin typeface="+mn-lt"/>
                <a:cs typeface="+mn-cs"/>
              </a:rPr>
              <a:t>. Det </a:t>
            </a:r>
            <a:r>
              <a:rPr lang="en-US" sz="1200" err="1">
                <a:latin typeface="+mn-lt"/>
                <a:cs typeface="+mn-cs"/>
              </a:rPr>
              <a:t>forventes</a:t>
            </a:r>
            <a:r>
              <a:rPr lang="en-US" sz="1200">
                <a:latin typeface="+mn-lt"/>
                <a:cs typeface="+mn-cs"/>
              </a:rPr>
              <a:t> at du </a:t>
            </a:r>
            <a:r>
              <a:rPr lang="en-US" sz="1200" err="1">
                <a:latin typeface="+mn-lt"/>
                <a:cs typeface="+mn-cs"/>
              </a:rPr>
              <a:t>gjør</a:t>
            </a:r>
            <a:r>
              <a:rPr lang="en-US" sz="1200">
                <a:latin typeface="+mn-lt"/>
                <a:cs typeface="+mn-cs"/>
              </a:rPr>
              <a:t>  deg </a:t>
            </a:r>
            <a:r>
              <a:rPr lang="en-US" sz="1200" err="1">
                <a:latin typeface="+mn-lt"/>
                <a:cs typeface="+mn-cs"/>
              </a:rPr>
              <a:t>kjent</a:t>
            </a:r>
            <a:r>
              <a:rPr lang="en-US" sz="1200">
                <a:latin typeface="+mn-lt"/>
                <a:cs typeface="+mn-cs"/>
              </a:rPr>
              <a:t> med, </a:t>
            </a:r>
            <a:r>
              <a:rPr lang="en-US" sz="1200" err="1">
                <a:latin typeface="+mn-lt"/>
                <a:cs typeface="+mn-cs"/>
              </a:rPr>
              <a:t>slutter</a:t>
            </a:r>
            <a:r>
              <a:rPr lang="en-US" sz="1200">
                <a:latin typeface="+mn-lt"/>
                <a:cs typeface="+mn-cs"/>
              </a:rPr>
              <a:t> deg til og </a:t>
            </a:r>
            <a:r>
              <a:rPr lang="en-US" sz="1200" err="1">
                <a:latin typeface="+mn-lt"/>
                <a:cs typeface="+mn-cs"/>
              </a:rPr>
              <a:t>utfører</a:t>
            </a:r>
            <a:r>
              <a:rPr lang="en-US" sz="1200">
                <a:latin typeface="+mn-lt"/>
                <a:cs typeface="+mn-cs"/>
              </a:rPr>
              <a:t> </a:t>
            </a:r>
            <a:r>
              <a:rPr lang="en-US" sz="1200" err="1">
                <a:latin typeface="+mn-lt"/>
                <a:cs typeface="+mn-cs"/>
              </a:rPr>
              <a:t>oppgavene</a:t>
            </a:r>
            <a:r>
              <a:rPr lang="en-US" sz="1200">
                <a:latin typeface="+mn-lt"/>
                <a:cs typeface="+mn-cs"/>
              </a:rPr>
              <a:t> dine i </a:t>
            </a:r>
            <a:r>
              <a:rPr lang="en-US" sz="1200" err="1">
                <a:latin typeface="+mn-lt"/>
                <a:cs typeface="+mn-cs"/>
              </a:rPr>
              <a:t>tråd</a:t>
            </a:r>
            <a:r>
              <a:rPr lang="en-US" sz="1200">
                <a:latin typeface="+mn-lt"/>
                <a:cs typeface="+mn-cs"/>
              </a:rPr>
              <a:t> med </a:t>
            </a:r>
            <a:r>
              <a:rPr lang="en-US" sz="1200" err="1">
                <a:latin typeface="+mn-lt"/>
                <a:cs typeface="+mn-cs"/>
              </a:rPr>
              <a:t>prinsippene</a:t>
            </a:r>
            <a:r>
              <a:rPr lang="en-US" sz="1200">
                <a:latin typeface="+mn-lt"/>
                <a:cs typeface="+mn-cs"/>
              </a:rPr>
              <a:t> </a:t>
            </a:r>
            <a:r>
              <a:rPr lang="en-US" sz="1200" err="1">
                <a:latin typeface="+mn-lt"/>
                <a:cs typeface="+mn-cs"/>
              </a:rPr>
              <a:t>som</a:t>
            </a:r>
            <a:r>
              <a:rPr lang="en-US" sz="1200">
                <a:latin typeface="+mn-lt"/>
                <a:cs typeface="+mn-cs"/>
              </a:rPr>
              <a:t> er </a:t>
            </a:r>
            <a:r>
              <a:rPr lang="en-US" sz="1200" err="1">
                <a:latin typeface="+mn-lt"/>
                <a:cs typeface="+mn-cs"/>
              </a:rPr>
              <a:t>angitt</a:t>
            </a:r>
            <a:r>
              <a:rPr lang="en-US" sz="1200">
                <a:latin typeface="+mn-lt"/>
                <a:cs typeface="+mn-cs"/>
              </a:rPr>
              <a:t> her. </a:t>
            </a:r>
            <a:r>
              <a:rPr lang="en-US" sz="1200" err="1">
                <a:latin typeface="+mn-lt"/>
                <a:cs typeface="+mn-cs"/>
              </a:rPr>
              <a:t>Hvis</a:t>
            </a:r>
            <a:r>
              <a:rPr lang="en-US" sz="1200">
                <a:latin typeface="+mn-lt"/>
                <a:cs typeface="+mn-cs"/>
              </a:rPr>
              <a:t> du </a:t>
            </a:r>
            <a:r>
              <a:rPr lang="en-US" sz="1200" err="1">
                <a:latin typeface="+mn-lt"/>
                <a:cs typeface="+mn-cs"/>
              </a:rPr>
              <a:t>trenger</a:t>
            </a:r>
            <a:r>
              <a:rPr lang="en-US" sz="1200">
                <a:latin typeface="+mn-lt"/>
                <a:cs typeface="+mn-cs"/>
              </a:rPr>
              <a:t> </a:t>
            </a:r>
            <a:r>
              <a:rPr lang="en-US" sz="1200" err="1">
                <a:latin typeface="+mn-lt"/>
                <a:cs typeface="+mn-cs"/>
              </a:rPr>
              <a:t>råd</a:t>
            </a:r>
            <a:r>
              <a:rPr lang="en-US" sz="1200">
                <a:latin typeface="+mn-lt"/>
                <a:cs typeface="+mn-cs"/>
              </a:rPr>
              <a:t> om </a:t>
            </a:r>
            <a:r>
              <a:rPr lang="en-US" sz="1200" err="1">
                <a:latin typeface="+mn-lt"/>
                <a:cs typeface="+mn-cs"/>
              </a:rPr>
              <a:t>hvordan</a:t>
            </a:r>
            <a:r>
              <a:rPr lang="en-US" sz="1200">
                <a:latin typeface="+mn-lt"/>
                <a:cs typeface="+mn-cs"/>
              </a:rPr>
              <a:t> du skal </a:t>
            </a:r>
            <a:r>
              <a:rPr lang="en-US" sz="1200" err="1">
                <a:latin typeface="+mn-lt"/>
                <a:cs typeface="+mn-cs"/>
              </a:rPr>
              <a:t>håndtere</a:t>
            </a:r>
            <a:r>
              <a:rPr lang="en-US" sz="1200">
                <a:latin typeface="+mn-lt"/>
                <a:cs typeface="+mn-cs"/>
              </a:rPr>
              <a:t> et </a:t>
            </a:r>
            <a:r>
              <a:rPr lang="en-US" sz="1200" err="1">
                <a:latin typeface="+mn-lt"/>
                <a:cs typeface="+mn-cs"/>
              </a:rPr>
              <a:t>bestemt</a:t>
            </a:r>
            <a:r>
              <a:rPr lang="en-US" sz="1200">
                <a:latin typeface="+mn-lt"/>
                <a:cs typeface="+mn-cs"/>
              </a:rPr>
              <a:t>  </a:t>
            </a:r>
            <a:r>
              <a:rPr lang="en-US" sz="1200" err="1">
                <a:latin typeface="+mn-lt"/>
                <a:cs typeface="+mn-cs"/>
              </a:rPr>
              <a:t>etisk</a:t>
            </a:r>
            <a:r>
              <a:rPr lang="en-US" sz="1200">
                <a:latin typeface="+mn-lt"/>
                <a:cs typeface="+mn-cs"/>
              </a:rPr>
              <a:t> dilemma, </a:t>
            </a:r>
            <a:r>
              <a:rPr lang="en-US" sz="1200" err="1">
                <a:latin typeface="+mn-lt"/>
                <a:cs typeface="+mn-cs"/>
              </a:rPr>
              <a:t>kan</a:t>
            </a:r>
            <a:r>
              <a:rPr lang="en-US" sz="1200">
                <a:latin typeface="+mn-lt"/>
                <a:cs typeface="+mn-cs"/>
              </a:rPr>
              <a:t> du </a:t>
            </a:r>
            <a:r>
              <a:rPr lang="en-US" sz="1200" err="1">
                <a:latin typeface="+mn-lt"/>
                <a:cs typeface="+mn-cs"/>
              </a:rPr>
              <a:t>rådføre</a:t>
            </a:r>
            <a:r>
              <a:rPr lang="en-US" sz="1200">
                <a:latin typeface="+mn-lt"/>
                <a:cs typeface="+mn-cs"/>
              </a:rPr>
              <a:t> deg med din </a:t>
            </a:r>
            <a:r>
              <a:rPr lang="en-US" sz="1200" err="1">
                <a:latin typeface="+mn-lt"/>
                <a:cs typeface="+mn-cs"/>
              </a:rPr>
              <a:t>nærmeste</a:t>
            </a:r>
            <a:r>
              <a:rPr lang="en-US" sz="1200">
                <a:latin typeface="+mn-lt"/>
                <a:cs typeface="+mn-cs"/>
              </a:rPr>
              <a:t> </a:t>
            </a:r>
            <a:r>
              <a:rPr lang="en-US" sz="1200" err="1">
                <a:latin typeface="+mn-lt"/>
                <a:cs typeface="+mn-cs"/>
              </a:rPr>
              <a:t>leder</a:t>
            </a:r>
            <a:r>
              <a:rPr lang="en-US" sz="1200">
                <a:latin typeface="+mn-lt"/>
                <a:cs typeface="+mn-cs"/>
              </a:rPr>
              <a:t> </a:t>
            </a:r>
            <a:r>
              <a:rPr lang="en-US" sz="1200" err="1">
                <a:latin typeface="+mn-lt"/>
                <a:cs typeface="+mn-cs"/>
              </a:rPr>
              <a:t>eller</a:t>
            </a:r>
            <a:r>
              <a:rPr lang="en-US" sz="1200">
                <a:latin typeface="+mn-lt"/>
                <a:cs typeface="+mn-cs"/>
              </a:rPr>
              <a:t> </a:t>
            </a:r>
            <a:r>
              <a:rPr lang="en-US" sz="1200" err="1">
                <a:latin typeface="+mn-lt"/>
                <a:cs typeface="+mn-cs"/>
              </a:rPr>
              <a:t>en</a:t>
            </a:r>
            <a:r>
              <a:rPr lang="en-US" sz="1200">
                <a:latin typeface="+mn-lt"/>
                <a:cs typeface="+mn-cs"/>
              </a:rPr>
              <a:t> </a:t>
            </a:r>
            <a:r>
              <a:rPr lang="en-US" sz="1200" err="1">
                <a:latin typeface="+mn-lt"/>
                <a:cs typeface="+mn-cs"/>
              </a:rPr>
              <a:t>annen</a:t>
            </a:r>
            <a:r>
              <a:rPr lang="en-US" sz="1200">
                <a:latin typeface="+mn-lt"/>
                <a:cs typeface="+mn-cs"/>
              </a:rPr>
              <a:t> </a:t>
            </a:r>
            <a:r>
              <a:rPr lang="en-US" sz="1200" err="1">
                <a:latin typeface="+mn-lt"/>
                <a:cs typeface="+mn-cs"/>
              </a:rPr>
              <a:t>som</a:t>
            </a:r>
            <a:r>
              <a:rPr lang="en-US" sz="1200">
                <a:latin typeface="+mn-lt"/>
                <a:cs typeface="+mn-cs"/>
              </a:rPr>
              <a:t> </a:t>
            </a:r>
            <a:r>
              <a:rPr lang="en-US" sz="1200" err="1">
                <a:latin typeface="+mn-lt"/>
                <a:cs typeface="+mn-cs"/>
              </a:rPr>
              <a:t>har</a:t>
            </a:r>
            <a:r>
              <a:rPr lang="en-US" sz="1200">
                <a:latin typeface="+mn-lt"/>
                <a:cs typeface="+mn-cs"/>
              </a:rPr>
              <a:t> den </a:t>
            </a:r>
            <a:r>
              <a:rPr lang="en-US" sz="1200" err="1">
                <a:latin typeface="+mn-lt"/>
                <a:cs typeface="+mn-cs"/>
              </a:rPr>
              <a:t>nødvendige</a:t>
            </a:r>
            <a:r>
              <a:rPr lang="en-US" sz="1200">
                <a:latin typeface="+mn-lt"/>
                <a:cs typeface="+mn-cs"/>
              </a:rPr>
              <a:t> </a:t>
            </a:r>
            <a:r>
              <a:rPr lang="en-US" sz="1200" err="1">
                <a:latin typeface="+mn-lt"/>
                <a:cs typeface="+mn-cs"/>
              </a:rPr>
              <a:t>fullmakt</a:t>
            </a:r>
            <a:r>
              <a:rPr lang="en-US" sz="1200">
                <a:latin typeface="+mn-lt"/>
                <a:cs typeface="+mn-cs"/>
              </a:rPr>
              <a:t>.</a:t>
            </a:r>
          </a:p>
          <a:p>
            <a:pPr marL="0" indent="-228600" defTabSz="914400"/>
            <a:endParaRPr lang="en-US" sz="900">
              <a:latin typeface="+mn-lt"/>
              <a:cs typeface="+mn-cs"/>
            </a:endParaRPr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00" r="20050" b="-2"/>
          <a:stretch/>
        </p:blipFill>
        <p:spPr>
          <a:xfrm>
            <a:off x="6047977" y="2137155"/>
            <a:ext cx="2666654" cy="3695780"/>
          </a:xfrm>
          <a:prstGeom prst="rect">
            <a:avLst/>
          </a:prstGeom>
        </p:spPr>
      </p:pic>
      <p:sp>
        <p:nvSpPr>
          <p:cNvPr id="5" name="Plassholder for lysbildenummer 4"/>
          <p:cNvSpPr>
            <a:spLocks noGrp="1"/>
          </p:cNvSpPr>
          <p:nvPr>
            <p:ph type="sldNum" sz="quarter" idx="4294967295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  <a:defRPr/>
            </a:pPr>
            <a:fld id="{E09305BD-5F70-424C-81AC-F5FFE723C7D3}" type="slidenum">
              <a:rPr lang="en-US" sz="120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algn="r">
                <a:spcAft>
                  <a:spcPts val="600"/>
                </a:spcAft>
                <a:defRPr/>
              </a:pPr>
              <a:t>2</a:t>
            </a:fld>
            <a:endParaRPr lang="en-US" sz="12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5408789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294967295"/>
          </p:nvPr>
        </p:nvSpPr>
        <p:spPr>
          <a:xfrm>
            <a:off x="708660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A4C95B4-112B-4244-8593-27014CA3559C}" type="slidenum">
              <a:rPr lang="nb-NO" smtClean="0"/>
              <a:pPr>
                <a:defRPr/>
              </a:pPr>
              <a:t>3</a:t>
            </a:fld>
            <a:endParaRPr lang="nb-NO"/>
          </a:p>
        </p:txBody>
      </p:sp>
      <p:pic>
        <p:nvPicPr>
          <p:cNvPr id="8" name="Plassholder for innhold 7"/>
          <p:cNvPicPr>
            <a:picLocks noGrp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1308" y="226723"/>
            <a:ext cx="4359564" cy="6461125"/>
          </a:xfrm>
          <a:prstGeom prst="rect">
            <a:avLst/>
          </a:prstGeom>
        </p:spPr>
      </p:pic>
      <p:pic>
        <p:nvPicPr>
          <p:cNvPr id="7" name="Plassholder for innhold 6"/>
          <p:cNvPicPr>
            <a:picLocks noGrp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6" y="226723"/>
            <a:ext cx="4461165" cy="6462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9980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0AF2BFCE-F001-A7EB-8BF2-7AB166EEA1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31" y="1998484"/>
            <a:ext cx="3854774" cy="3982825"/>
          </a:xfrm>
          <a:prstGeom prst="rect">
            <a:avLst/>
          </a:prstGeom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C4540214-DF19-919E-47F9-3DA7092584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1759" y="1395167"/>
            <a:ext cx="5093092" cy="4067666"/>
          </a:xfrm>
          <a:prstGeom prst="rect">
            <a:avLst/>
          </a:prstGeom>
        </p:spPr>
      </p:pic>
      <p:sp>
        <p:nvSpPr>
          <p:cNvPr id="7" name="Ellipse 6">
            <a:extLst>
              <a:ext uri="{FF2B5EF4-FFF2-40B4-BE49-F238E27FC236}">
                <a16:creationId xmlns:a16="http://schemas.microsoft.com/office/drawing/2014/main" id="{F01234B7-10C3-4E7A-D0EA-26F9DE603EA6}"/>
              </a:ext>
            </a:extLst>
          </p:cNvPr>
          <p:cNvSpPr/>
          <p:nvPr/>
        </p:nvSpPr>
        <p:spPr>
          <a:xfrm>
            <a:off x="537328" y="1904213"/>
            <a:ext cx="1941921" cy="424207"/>
          </a:xfrm>
          <a:prstGeom prst="ellipse">
            <a:avLst/>
          </a:prstGeom>
          <a:noFill/>
          <a:ln w="7302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6A35526F-85AE-BFA7-75B0-CB310F8030D9}"/>
              </a:ext>
            </a:extLst>
          </p:cNvPr>
          <p:cNvSpPr/>
          <p:nvPr/>
        </p:nvSpPr>
        <p:spPr>
          <a:xfrm>
            <a:off x="45431" y="4250245"/>
            <a:ext cx="1696334" cy="577402"/>
          </a:xfrm>
          <a:prstGeom prst="ellipse">
            <a:avLst/>
          </a:prstGeom>
          <a:noFill/>
          <a:ln w="7302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10" name="Rett pilkobling 9">
            <a:extLst>
              <a:ext uri="{FF2B5EF4-FFF2-40B4-BE49-F238E27FC236}">
                <a16:creationId xmlns:a16="http://schemas.microsoft.com/office/drawing/2014/main" id="{D24D26B8-F4D6-797E-1D7E-0F810EA632F7}"/>
              </a:ext>
            </a:extLst>
          </p:cNvPr>
          <p:cNvCxnSpPr>
            <a:cxnSpLocks/>
          </p:cNvCxnSpPr>
          <p:nvPr/>
        </p:nvCxnSpPr>
        <p:spPr>
          <a:xfrm flipV="1">
            <a:off x="1927387" y="3035431"/>
            <a:ext cx="2922218" cy="1696825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34FBD5C4-D39E-3BF4-C9EA-98C41B51582E}"/>
              </a:ext>
            </a:extLst>
          </p:cNvPr>
          <p:cNvSpPr txBox="1"/>
          <p:nvPr/>
        </p:nvSpPr>
        <p:spPr>
          <a:xfrm>
            <a:off x="424207" y="664590"/>
            <a:ext cx="61745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/>
              <a:t>Dersom behov for å komme inn på nettsider som er relevante uten å være på </a:t>
            </a:r>
            <a:r>
              <a:rPr lang="nb-NO" err="1"/>
              <a:t>jobbpc</a:t>
            </a:r>
            <a:r>
              <a:rPr lang="nb-NO"/>
              <a:t>. </a:t>
            </a:r>
          </a:p>
        </p:txBody>
      </p:sp>
      <p:sp>
        <p:nvSpPr>
          <p:cNvPr id="16" name="Rektangel 15"/>
          <p:cNvSpPr/>
          <p:nvPr/>
        </p:nvSpPr>
        <p:spPr>
          <a:xfrm>
            <a:off x="537328" y="145520"/>
            <a:ext cx="5467546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4"/>
              </a:rPr>
              <a:t>Nyttig side For ansatte - Grimstad kommune</a:t>
            </a:r>
            <a:endParaRPr kumimoji="0" lang="nb-NO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2" name="Rett pilkobling 1">
            <a:extLst>
              <a:ext uri="{FF2B5EF4-FFF2-40B4-BE49-F238E27FC236}">
                <a16:creationId xmlns:a16="http://schemas.microsoft.com/office/drawing/2014/main" id="{FDCA166C-19D5-DFCE-1AA2-57501288EC1F}"/>
              </a:ext>
            </a:extLst>
          </p:cNvPr>
          <p:cNvCxnSpPr>
            <a:cxnSpLocks/>
          </p:cNvCxnSpPr>
          <p:nvPr/>
        </p:nvCxnSpPr>
        <p:spPr>
          <a:xfrm flipH="1">
            <a:off x="1158844" y="2507810"/>
            <a:ext cx="253497" cy="1557196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kstSylinder 12">
            <a:extLst>
              <a:ext uri="{FF2B5EF4-FFF2-40B4-BE49-F238E27FC236}">
                <a16:creationId xmlns:a16="http://schemas.microsoft.com/office/drawing/2014/main" id="{8B806860-D6A4-3C8F-7F50-AFAFACA9921E}"/>
              </a:ext>
            </a:extLst>
          </p:cNvPr>
          <p:cNvSpPr txBox="1"/>
          <p:nvPr/>
        </p:nvSpPr>
        <p:spPr>
          <a:xfrm>
            <a:off x="424207" y="1463859"/>
            <a:ext cx="8613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>
                <a:solidFill>
                  <a:srgbClr val="FF0000"/>
                </a:solidFill>
              </a:rPr>
              <a:t>1.</a:t>
            </a:r>
          </a:p>
        </p:txBody>
      </p:sp>
      <p:sp>
        <p:nvSpPr>
          <p:cNvPr id="14" name="TekstSylinder 13">
            <a:extLst>
              <a:ext uri="{FF2B5EF4-FFF2-40B4-BE49-F238E27FC236}">
                <a16:creationId xmlns:a16="http://schemas.microsoft.com/office/drawing/2014/main" id="{84C2F556-9FA9-9EF6-CB5F-ACC437B80502}"/>
              </a:ext>
            </a:extLst>
          </p:cNvPr>
          <p:cNvSpPr txBox="1"/>
          <p:nvPr/>
        </p:nvSpPr>
        <p:spPr>
          <a:xfrm>
            <a:off x="45431" y="3833778"/>
            <a:ext cx="6427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>
                <a:solidFill>
                  <a:srgbClr val="FF0000"/>
                </a:solidFill>
              </a:rPr>
              <a:t>2.</a:t>
            </a:r>
          </a:p>
        </p:txBody>
      </p:sp>
      <p:sp>
        <p:nvSpPr>
          <p:cNvPr id="15" name="TekstSylinder 14">
            <a:extLst>
              <a:ext uri="{FF2B5EF4-FFF2-40B4-BE49-F238E27FC236}">
                <a16:creationId xmlns:a16="http://schemas.microsoft.com/office/drawing/2014/main" id="{5232501D-E103-519B-8A42-4E656244DCFA}"/>
              </a:ext>
            </a:extLst>
          </p:cNvPr>
          <p:cNvSpPr txBox="1"/>
          <p:nvPr/>
        </p:nvSpPr>
        <p:spPr>
          <a:xfrm>
            <a:off x="4529981" y="2516955"/>
            <a:ext cx="6427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>
                <a:solidFill>
                  <a:srgbClr val="FF0000"/>
                </a:solidFill>
              </a:rPr>
              <a:t>3.</a:t>
            </a:r>
          </a:p>
        </p:txBody>
      </p:sp>
    </p:spTree>
    <p:extLst>
      <p:ext uri="{BB962C8B-B14F-4D97-AF65-F5344CB8AC3E}">
        <p14:creationId xmlns:p14="http://schemas.microsoft.com/office/powerpoint/2010/main" val="18418083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8606705-A7D9-C085-5683-FAA2009063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4996" y="428773"/>
            <a:ext cx="7886700" cy="994172"/>
          </a:xfrm>
        </p:spPr>
        <p:txBody>
          <a:bodyPr>
            <a:normAutofit/>
          </a:bodyPr>
          <a:lstStyle/>
          <a:p>
            <a:r>
              <a:rPr lang="nb-NO">
                <a:solidFill>
                  <a:srgbClr val="1010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Opplæring i </a:t>
            </a:r>
            <a:r>
              <a:rPr lang="nb-NO" b="1">
                <a:solidFill>
                  <a:srgbClr val="1010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nb-NO">
                <a:solidFill>
                  <a:srgbClr val="1010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isma </a:t>
            </a:r>
            <a:r>
              <a:rPr lang="nb-NO" b="1">
                <a:solidFill>
                  <a:srgbClr val="1010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nb-NO">
                <a:solidFill>
                  <a:srgbClr val="1010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lyt </a:t>
            </a:r>
            <a:r>
              <a:rPr lang="nb-NO" b="1">
                <a:solidFill>
                  <a:srgbClr val="1010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nb-NO">
                <a:solidFill>
                  <a:srgbClr val="1010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essursstyring</a:t>
            </a:r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A1D8C5F-F1BB-CB30-48E4-3758A18D76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345" y="1422945"/>
            <a:ext cx="8072005" cy="514411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nb-NO" sz="1600">
                <a:solidFill>
                  <a:srgbClr val="101010"/>
                </a:solidFill>
                <a:latin typeface="Times New Roman"/>
                <a:cs typeface="Times New Roman"/>
              </a:rPr>
              <a:t>Visma Flyt Ressursstyring (VFR), er kommunens program hvor alle vakter og timelister blir behandlet. </a:t>
            </a:r>
            <a:endParaRPr lang="nb-NO" sz="1600">
              <a:solidFill>
                <a:srgbClr val="10101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nb-NO" sz="1600">
                <a:solidFill>
                  <a:srgbClr val="101010"/>
                </a:solidFill>
                <a:latin typeface="Times New Roman"/>
                <a:cs typeface="Times New Roman"/>
              </a:rPr>
              <a:t>Det forventes at du  som ansatt bruker dette programmet aktivt.</a:t>
            </a:r>
          </a:p>
          <a:p>
            <a:pPr marL="0" indent="0">
              <a:buNone/>
            </a:pPr>
            <a:endParaRPr lang="nb-NO" sz="1600">
              <a:solidFill>
                <a:srgbClr val="10101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nb-NO" sz="1600" b="1">
                <a:solidFill>
                  <a:srgbClr val="101010"/>
                </a:solidFill>
                <a:latin typeface="Times New Roman"/>
                <a:cs typeface="Times New Roman"/>
              </a:rPr>
              <a:t>Opplæring</a:t>
            </a:r>
            <a:r>
              <a:rPr lang="nb-NO" sz="1600">
                <a:solidFill>
                  <a:srgbClr val="101010"/>
                </a:solidFill>
                <a:latin typeface="Times New Roman"/>
                <a:cs typeface="Times New Roman"/>
              </a:rPr>
              <a:t> i Visma Flyt Ressursstyring, gjennomføres som e-læring.</a:t>
            </a:r>
          </a:p>
          <a:p>
            <a:pPr marL="0" indent="0">
              <a:buNone/>
            </a:pPr>
            <a:r>
              <a:rPr lang="nb-NO" sz="1600">
                <a:solidFill>
                  <a:srgbClr val="101010"/>
                </a:solidFill>
                <a:latin typeface="Times New Roman"/>
                <a:cs typeface="Times New Roman"/>
              </a:rPr>
              <a:t>Trykk på linken: </a:t>
            </a:r>
            <a:r>
              <a:rPr lang="nb-NO" sz="1600">
                <a:solidFill>
                  <a:srgbClr val="101010"/>
                </a:solidFill>
                <a:ea typeface="+mn-lt"/>
                <a:cs typeface="+mn-lt"/>
                <a:hlinkClick r:id="rId2"/>
              </a:rPr>
              <a:t>Visma Flyt Ressursstyring on Vimeo</a:t>
            </a:r>
            <a:r>
              <a:rPr lang="nb-NO" sz="1600">
                <a:solidFill>
                  <a:srgbClr val="101010"/>
                </a:solidFill>
                <a:ea typeface="+mn-lt"/>
                <a:cs typeface="+mn-lt"/>
              </a:rPr>
              <a:t> </a:t>
            </a:r>
            <a:r>
              <a:rPr lang="nb-NO" sz="1600">
                <a:solidFill>
                  <a:srgbClr val="101010"/>
                </a:solidFill>
                <a:latin typeface="Times New Roman"/>
                <a:ea typeface="+mn-lt"/>
                <a:cs typeface="Times New Roman"/>
              </a:rPr>
              <a:t>Bruk passord: VFR2023 </a:t>
            </a:r>
            <a:endParaRPr lang="nb-NO" sz="1600">
              <a:solidFill>
                <a:srgbClr val="10101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nb-NO" sz="1050">
                <a:solidFill>
                  <a:srgbClr val="101010"/>
                </a:solidFill>
                <a:latin typeface="Times New Roman"/>
                <a:cs typeface="Times New Roman"/>
              </a:rPr>
              <a:t>Videoene 7, 10 og 11 er ikke relevant for ferievikarer</a:t>
            </a:r>
            <a:endParaRPr lang="nb-NO" sz="1050">
              <a:solidFill>
                <a:srgbClr val="10101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nb-NO" sz="1000">
              <a:solidFill>
                <a:srgbClr val="101010"/>
              </a:solidFill>
              <a:latin typeface="Times New Roman"/>
              <a:cs typeface="Times New Roman"/>
            </a:endParaRPr>
          </a:p>
          <a:p>
            <a:pPr marL="0" indent="0">
              <a:buNone/>
            </a:pPr>
            <a:endParaRPr lang="nb-NO" sz="1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nb-NO" sz="1600" b="1">
                <a:latin typeface="Times New Roman"/>
                <a:cs typeface="Times New Roman"/>
              </a:rPr>
              <a:t>Når ansettelsen er på plass får du automatisk tilgang til Visma Flyt Ressursstyring</a:t>
            </a:r>
          </a:p>
          <a:p>
            <a:pPr marL="0" indent="0">
              <a:buNone/>
            </a:pPr>
            <a:r>
              <a:rPr lang="nb-NO" sz="1600">
                <a:latin typeface="Times New Roman"/>
                <a:cs typeface="Times New Roman"/>
                <a:sym typeface="Wingdings" panose="05000000000000000000" pitchFamily="2" charset="2"/>
              </a:rPr>
              <a:t>Du kan finne relevant informasjon om innlogging her: </a:t>
            </a:r>
            <a:r>
              <a:rPr lang="nb-NO" sz="1600">
                <a:latin typeface="Times New Roman"/>
                <a:cs typeface="Times New Roman"/>
                <a:sym typeface="Wingdings" panose="05000000000000000000" pitchFamily="2" charset="2"/>
                <a:hlinkClick r:id="rId3"/>
              </a:rPr>
              <a:t>Link</a:t>
            </a:r>
            <a:endParaRPr lang="nb-NO" sz="1600">
              <a:latin typeface="Calibri"/>
              <a:cs typeface="Calibri"/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nb-NO" sz="1600">
                <a:latin typeface="Calibri"/>
                <a:cs typeface="Calibri"/>
                <a:sym typeface="Wingdings" panose="05000000000000000000" pitchFamily="2" charset="2"/>
              </a:rPr>
              <a:t>Innlogging</a:t>
            </a:r>
            <a:r>
              <a:rPr lang="nb-NO" sz="1600">
                <a:ea typeface="+mn-lt"/>
                <a:cs typeface="+mn-lt"/>
              </a:rPr>
              <a:t> til VFR: </a:t>
            </a:r>
            <a:r>
              <a:rPr lang="nb-NO" sz="1600">
                <a:ea typeface="+mn-lt"/>
                <a:cs typeface="+mn-lt"/>
                <a:hlinkClick r:id="rId4"/>
              </a:rPr>
              <a:t>https://ressursstyring.visma.com/</a:t>
            </a:r>
            <a:endParaRPr lang="nb-NO" sz="1600">
              <a:ea typeface="+mn-lt"/>
              <a:cs typeface="+mn-lt"/>
            </a:endParaRPr>
          </a:p>
          <a:p>
            <a:pPr marL="0" indent="0">
              <a:buNone/>
            </a:pPr>
            <a:endParaRPr lang="nb-NO" sz="1600">
              <a:ea typeface="+mn-lt"/>
              <a:cs typeface="+mn-lt"/>
            </a:endParaRPr>
          </a:p>
          <a:p>
            <a:pPr marL="0" indent="0">
              <a:buNone/>
            </a:pPr>
            <a:endParaRPr lang="nb-NO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5EF39CB1-05C4-624F-4BBD-133EF55BF3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8480" y="4634027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07087" y="536979"/>
            <a:ext cx="1545605" cy="608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4874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>
            <a:extLst>
              <a:ext uri="{FF2B5EF4-FFF2-40B4-BE49-F238E27FC236}">
                <a16:creationId xmlns:a16="http://schemas.microsoft.com/office/drawing/2014/main" id="{4D273CD3-A8BA-BE49-734F-E7A57135D1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603" y="1795127"/>
            <a:ext cx="7933926" cy="4502066"/>
          </a:xfrm>
          <a:prstGeom prst="rect">
            <a:avLst/>
          </a:prstGeom>
        </p:spPr>
      </p:pic>
      <p:sp>
        <p:nvSpPr>
          <p:cNvPr id="2" name="TekstSylinder 1">
            <a:extLst>
              <a:ext uri="{FF2B5EF4-FFF2-40B4-BE49-F238E27FC236}">
                <a16:creationId xmlns:a16="http://schemas.microsoft.com/office/drawing/2014/main" id="{7A8F4E98-8FB9-AFEC-B6AB-0138AE0E89DA}"/>
              </a:ext>
            </a:extLst>
          </p:cNvPr>
          <p:cNvSpPr txBox="1"/>
          <p:nvPr/>
        </p:nvSpPr>
        <p:spPr>
          <a:xfrm>
            <a:off x="601977" y="255043"/>
            <a:ext cx="44015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/>
              <a:t>HEDDA er kommunens intranett</a:t>
            </a: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7A7BB5D5-0197-05EC-B3A0-7B5BDAF8319B}"/>
              </a:ext>
            </a:extLst>
          </p:cNvPr>
          <p:cNvSpPr txBox="1"/>
          <p:nvPr/>
        </p:nvSpPr>
        <p:spPr>
          <a:xfrm>
            <a:off x="538603" y="840419"/>
            <a:ext cx="696671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/>
              <a:t>Ansatte i kommunen får tilgang til kommunens interne nettside, kalt HEDDA. Her ligger viktig informasjon om organisasjonen, retningslinjer, personalhåndbok, HMS-arbeid, Teams m.m. Lurer du på noe, ligger ofte svaret på Hedda.</a:t>
            </a:r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E35732A4-A51D-7B2C-1B43-68B563B41F41}"/>
              </a:ext>
            </a:extLst>
          </p:cNvPr>
          <p:cNvSpPr/>
          <p:nvPr/>
        </p:nvSpPr>
        <p:spPr>
          <a:xfrm>
            <a:off x="6283105" y="4218915"/>
            <a:ext cx="1448554" cy="28971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3CF9412F-A63E-E269-288D-CD86A2F85663}"/>
              </a:ext>
            </a:extLst>
          </p:cNvPr>
          <p:cNvSpPr/>
          <p:nvPr/>
        </p:nvSpPr>
        <p:spPr>
          <a:xfrm>
            <a:off x="6462666" y="5113198"/>
            <a:ext cx="1448554" cy="28971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6A95B2ED-A464-2806-FFF0-E37CF08982FC}"/>
              </a:ext>
            </a:extLst>
          </p:cNvPr>
          <p:cNvSpPr/>
          <p:nvPr/>
        </p:nvSpPr>
        <p:spPr>
          <a:xfrm>
            <a:off x="6354024" y="6017581"/>
            <a:ext cx="1448554" cy="38321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304693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395829" y="413714"/>
            <a:ext cx="7614846" cy="637952"/>
          </a:xfrm>
        </p:spPr>
        <p:txBody>
          <a:bodyPr>
            <a:normAutofit fontScale="90000"/>
          </a:bodyPr>
          <a:lstStyle/>
          <a:p>
            <a:r>
              <a:rPr lang="nb-NO"/>
              <a:t>HR-portalen her finner du: </a:t>
            </a:r>
            <a:br>
              <a:rPr lang="nb-NO"/>
            </a:br>
            <a:endParaRPr lang="nb-NO"/>
          </a:p>
        </p:txBody>
      </p:sp>
      <p:sp>
        <p:nvSpPr>
          <p:cNvPr id="9" name="Plassholder for innhold 8"/>
          <p:cNvSpPr>
            <a:spLocks noGrp="1"/>
          </p:cNvSpPr>
          <p:nvPr>
            <p:ph idx="1"/>
          </p:nvPr>
        </p:nvSpPr>
        <p:spPr>
          <a:xfrm>
            <a:off x="4475762" y="4235435"/>
            <a:ext cx="3429866" cy="1311686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0" indent="0">
              <a:buNone/>
            </a:pPr>
            <a:r>
              <a:rPr lang="nb-NO" sz="1500"/>
              <a:t>Her kan du se dine ansattforhold som: </a:t>
            </a:r>
          </a:p>
          <a:p>
            <a:pPr marL="0" indent="0">
              <a:buNone/>
            </a:pPr>
            <a:r>
              <a:rPr lang="nb-NO" sz="1500"/>
              <a:t>Lønnslippen</a:t>
            </a:r>
          </a:p>
          <a:p>
            <a:pPr marL="0" indent="0">
              <a:buNone/>
            </a:pPr>
            <a:r>
              <a:rPr lang="nb-NO" sz="1500"/>
              <a:t>Du bør legge inn dine pårørende </a:t>
            </a:r>
          </a:p>
          <a:p>
            <a:pPr marL="0" indent="0">
              <a:buNone/>
            </a:pPr>
            <a:r>
              <a:rPr lang="nb-NO" sz="1500"/>
              <a:t>Evt kjørebok, refusjon av utlegg </a:t>
            </a:r>
          </a:p>
          <a:p>
            <a:pPr marL="0" indent="0">
              <a:buNone/>
            </a:pPr>
            <a:r>
              <a:rPr lang="nb-NO" sz="1500">
                <a:latin typeface="Arial"/>
                <a:cs typeface="Arial"/>
              </a:rPr>
              <a:t>Kompetanse - opplæring, Dossier</a:t>
            </a:r>
            <a:endParaRPr lang="nb-NO" sz="1500"/>
          </a:p>
          <a:p>
            <a:pPr marL="0" indent="0">
              <a:buNone/>
            </a:pPr>
            <a:endParaRPr lang="nb-NO"/>
          </a:p>
        </p:txBody>
      </p:sp>
      <p:sp>
        <p:nvSpPr>
          <p:cNvPr id="8" name="Plassholder for lysbildenummer 7"/>
          <p:cNvSpPr>
            <a:spLocks noGrp="1"/>
          </p:cNvSpPr>
          <p:nvPr>
            <p:ph type="sldNum" sz="quarter" idx="4294967295"/>
          </p:nvPr>
        </p:nvSpPr>
        <p:spPr>
          <a:xfrm>
            <a:off x="708660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4B83DD-9E0C-4019-AF30-F6668CDACC63}" type="slidenum">
              <a:rPr kumimoji="0" lang="nb-NO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2" name="Bild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6003" y="3873913"/>
            <a:ext cx="1512485" cy="1524959"/>
          </a:xfrm>
          <a:prstGeom prst="rect">
            <a:avLst/>
          </a:prstGeom>
        </p:spPr>
      </p:pic>
      <p:sp>
        <p:nvSpPr>
          <p:cNvPr id="13" name="TekstSylinder 12"/>
          <p:cNvSpPr txBox="1"/>
          <p:nvPr/>
        </p:nvSpPr>
        <p:spPr>
          <a:xfrm>
            <a:off x="5927234" y="5547121"/>
            <a:ext cx="314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HR på mobil </a:t>
            </a:r>
            <a:r>
              <a:rPr kumimoji="0" lang="nb-NO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«</a:t>
            </a:r>
            <a:r>
              <a:rPr kumimoji="0" lang="nb-NO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Multi</a:t>
            </a:r>
            <a:r>
              <a:rPr kumimoji="0" lang="nb-NO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mobil»</a:t>
            </a:r>
          </a:p>
        </p:txBody>
      </p:sp>
      <p:pic>
        <p:nvPicPr>
          <p:cNvPr id="14" name="Bild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8116" y="1045756"/>
            <a:ext cx="4988718" cy="2152828"/>
          </a:xfrm>
          <a:prstGeom prst="rect">
            <a:avLst/>
          </a:prstGeom>
        </p:spPr>
      </p:pic>
      <p:sp>
        <p:nvSpPr>
          <p:cNvPr id="15" name="TekstSylinder 14"/>
          <p:cNvSpPr txBox="1"/>
          <p:nvPr/>
        </p:nvSpPr>
        <p:spPr>
          <a:xfrm>
            <a:off x="4447640" y="3533293"/>
            <a:ext cx="2743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HR –portalen på pc</a:t>
            </a: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ktangel 16"/>
          <p:cNvSpPr/>
          <p:nvPr/>
        </p:nvSpPr>
        <p:spPr>
          <a:xfrm>
            <a:off x="498059" y="4681177"/>
            <a:ext cx="3460777" cy="17297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Pålogging: </a:t>
            </a:r>
          </a:p>
          <a:p>
            <a:pPr defTabSz="685800">
              <a:lnSpc>
                <a:spcPct val="90000"/>
              </a:lnSpc>
              <a:spcBef>
                <a:spcPts val="750"/>
              </a:spcBef>
              <a:defRPr/>
            </a:pPr>
            <a:r>
              <a:rPr kumimoji="0" lang="nb-NO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Logg inn med ditt brukernavn og passord, på siden her: </a:t>
            </a:r>
            <a:r>
              <a:rPr kumimoji="0" lang="nb-NO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4"/>
              </a:rPr>
              <a:t>Nyttig side For ansatte - Grimstad kommune</a:t>
            </a:r>
            <a:endParaRPr kumimoji="0" lang="nb-NO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68C8D85C-57D7-4AD3-5E42-4A4FB04754D7}"/>
              </a:ext>
            </a:extLst>
          </p:cNvPr>
          <p:cNvSpPr txBox="1"/>
          <p:nvPr/>
        </p:nvSpPr>
        <p:spPr>
          <a:xfrm>
            <a:off x="477481" y="1178307"/>
            <a:ext cx="346077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/>
              <a:t>Her ligger arbeidskontrakt, arbeidshistorikk, lønnsslipp – trykk da på navnet ditt øverst til høyre. </a:t>
            </a:r>
          </a:p>
          <a:p>
            <a:endParaRPr lang="nb-NO" sz="1400"/>
          </a:p>
          <a:p>
            <a:r>
              <a:rPr lang="nb-NO" sz="1400"/>
              <a:t>Her registrerer du også kompetanse og utførte kurs under Kompetanse - Dossier.</a:t>
            </a:r>
          </a:p>
          <a:p>
            <a:r>
              <a:rPr lang="nb-NO" sz="1400"/>
              <a:t>Har du ikke de blå sirklene kan du søke oppe i «hamburgermenyen» </a:t>
            </a:r>
          </a:p>
          <a:p>
            <a:endParaRPr lang="nb-NO" sz="1400"/>
          </a:p>
          <a:p>
            <a:r>
              <a:rPr lang="nb-NO" sz="1400"/>
              <a:t>Tilgang via HEDDA Kompetanse Dossier Fast ansatte skal registrere kompetanse i Dossier fortløpende. Her blir du også tildelt kurs, kompetansepakker av din leder.  </a:t>
            </a:r>
          </a:p>
        </p:txBody>
      </p:sp>
      <p:cxnSp>
        <p:nvCxnSpPr>
          <p:cNvPr id="5" name="Rett pilkobling 4">
            <a:extLst>
              <a:ext uri="{FF2B5EF4-FFF2-40B4-BE49-F238E27FC236}">
                <a16:creationId xmlns:a16="http://schemas.microsoft.com/office/drawing/2014/main" id="{EC1C6BFD-4C2A-B008-1FFB-65437E52CB3C}"/>
              </a:ext>
            </a:extLst>
          </p:cNvPr>
          <p:cNvCxnSpPr>
            <a:cxnSpLocks/>
          </p:cNvCxnSpPr>
          <p:nvPr/>
        </p:nvCxnSpPr>
        <p:spPr>
          <a:xfrm flipV="1">
            <a:off x="2824681" y="1088019"/>
            <a:ext cx="1557196" cy="177287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91309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60375" y="333941"/>
            <a:ext cx="7614846" cy="637952"/>
          </a:xfrm>
        </p:spPr>
        <p:txBody>
          <a:bodyPr>
            <a:normAutofit/>
          </a:bodyPr>
          <a:lstStyle/>
          <a:p>
            <a:r>
              <a:rPr lang="nb-NO">
                <a:hlinkClick r:id="rId2"/>
              </a:rPr>
              <a:t>Qm+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type="body" idx="4294967295"/>
          </p:nvPr>
        </p:nvSpPr>
        <p:spPr>
          <a:xfrm>
            <a:off x="307975" y="2144995"/>
            <a:ext cx="3868738" cy="3762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2000" b="1"/>
              <a:t>Qmplus på pc:</a:t>
            </a:r>
          </a:p>
        </p:txBody>
      </p:sp>
      <p:sp>
        <p:nvSpPr>
          <p:cNvPr id="12" name="Plassholder for tekst 11"/>
          <p:cNvSpPr>
            <a:spLocks noGrp="1"/>
          </p:cNvSpPr>
          <p:nvPr>
            <p:ph type="body" sz="quarter" idx="4294967295"/>
          </p:nvPr>
        </p:nvSpPr>
        <p:spPr>
          <a:xfrm>
            <a:off x="5855856" y="4493167"/>
            <a:ext cx="3084946" cy="87745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b-NO" sz="2000" b="1"/>
              <a:t>Qmplus på mobil </a:t>
            </a:r>
          </a:p>
          <a:p>
            <a:pPr marL="0" indent="0">
              <a:buNone/>
            </a:pPr>
            <a:r>
              <a:rPr lang="nb-NO" sz="1400"/>
              <a:t>Kun til avvikshåndtering, vil du lese i kvalitetshåndboken må du logge inn via PC.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294967295"/>
          </p:nvPr>
        </p:nvSpPr>
        <p:spPr>
          <a:xfrm>
            <a:off x="708660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4C95B4-112B-4244-8593-27014CA3559C}" type="slidenum">
              <a:rPr kumimoji="0" lang="nb-NO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" name="Plassholder for innhold 10"/>
          <p:cNvSpPr>
            <a:spLocks noGrp="1"/>
          </p:cNvSpPr>
          <p:nvPr>
            <p:ph sz="half" idx="4294967295"/>
          </p:nvPr>
        </p:nvSpPr>
        <p:spPr>
          <a:xfrm>
            <a:off x="266495" y="2587814"/>
            <a:ext cx="4467225" cy="2868902"/>
          </a:xfrm>
        </p:spPr>
        <p:txBody>
          <a:bodyPr>
            <a:normAutofit/>
          </a:bodyPr>
          <a:lstStyle/>
          <a:p>
            <a:r>
              <a:rPr lang="nb-NO" sz="1600"/>
              <a:t>Qmplus er kommunens kvalitetshåndbok</a:t>
            </a:r>
          </a:p>
          <a:p>
            <a:r>
              <a:rPr lang="nb-NO" sz="1600"/>
              <a:t>Her finner du alle lover og prosedyrer som benyttes i kommunen</a:t>
            </a:r>
          </a:p>
          <a:p>
            <a:r>
              <a:rPr lang="nb-NO" sz="1600"/>
              <a:t>Samt det er her det kan meldes avvik. </a:t>
            </a:r>
          </a:p>
          <a:p>
            <a:r>
              <a:rPr lang="nb-NO" sz="1600"/>
              <a:t>Tilgang til qmplus, skal du ha mottatt av din leder, hvis ikke etterspør</a:t>
            </a:r>
            <a:endParaRPr lang="nb-NO"/>
          </a:p>
          <a:p>
            <a:endParaRPr lang="nb-NO"/>
          </a:p>
        </p:txBody>
      </p:sp>
      <p:sp>
        <p:nvSpPr>
          <p:cNvPr id="13" name="Plassholder for innhold 12"/>
          <p:cNvSpPr>
            <a:spLocks noGrp="1"/>
          </p:cNvSpPr>
          <p:nvPr>
            <p:ph sz="half" idx="4294967295"/>
          </p:nvPr>
        </p:nvSpPr>
        <p:spPr>
          <a:xfrm>
            <a:off x="266495" y="5001052"/>
            <a:ext cx="8249432" cy="153786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b-NO" sz="2000" b="1"/>
              <a:t>Pålogging fra Hedda: </a:t>
            </a:r>
          </a:p>
          <a:p>
            <a:r>
              <a:rPr lang="nb-NO" sz="1700"/>
              <a:t>Organisasjon: Grimstad</a:t>
            </a:r>
          </a:p>
          <a:p>
            <a:r>
              <a:rPr lang="nb-NO" sz="1700"/>
              <a:t>Brukernavn: ditt brukernavn</a:t>
            </a:r>
          </a:p>
          <a:p>
            <a:r>
              <a:rPr lang="nb-NO" sz="1700"/>
              <a:t>Passord: ditt passord</a:t>
            </a:r>
          </a:p>
          <a:p>
            <a:r>
              <a:rPr lang="nb-NO"/>
              <a:t>Du må være pålogget </a:t>
            </a:r>
            <a:r>
              <a:rPr lang="nb-NO" err="1"/>
              <a:t>qm</a:t>
            </a:r>
            <a:r>
              <a:rPr lang="nb-NO"/>
              <a:t>+ for å få tilgang på lenker som er i kurskrav i Dossier</a:t>
            </a:r>
          </a:p>
        </p:txBody>
      </p:sp>
      <p:sp>
        <p:nvSpPr>
          <p:cNvPr id="4" name="AutoShape 2" descr="Qm+ mobil 2 - Apps op Google Pla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5856" y="3000019"/>
            <a:ext cx="1431602" cy="1431602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115" y="967455"/>
            <a:ext cx="8035366" cy="1046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6845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sz="3600" b="1"/>
              <a:t>Hvordan logge inn KS-læring </a:t>
            </a:r>
            <a:r>
              <a:rPr lang="nb-NO">
                <a:hlinkClick r:id="rId2"/>
              </a:rPr>
              <a:t>KS Læring kurssøk (kslaring.no)</a:t>
            </a:r>
            <a:r>
              <a:rPr lang="nb-NO"/>
              <a:t> </a:t>
            </a:r>
            <a:r>
              <a:rPr lang="nb-NO" sz="3600"/>
              <a:t>eller via Hedda</a:t>
            </a: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4294967295"/>
          </p:nvPr>
        </p:nvSpPr>
        <p:spPr>
          <a:xfrm>
            <a:off x="708660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E09305BD-5F70-424C-81AC-F5FFE723C7D3}" type="slidenum">
              <a:rPr lang="nb-NO" smtClean="0"/>
              <a:pPr/>
              <a:t>9</a:t>
            </a:fld>
            <a:endParaRPr lang="nb-NO"/>
          </a:p>
        </p:txBody>
      </p:sp>
      <p:pic>
        <p:nvPicPr>
          <p:cNvPr id="7" name="Bilde 6"/>
          <p:cNvPicPr/>
          <p:nvPr/>
        </p:nvPicPr>
        <p:blipFill>
          <a:blip r:embed="rId3"/>
          <a:stretch>
            <a:fillRect/>
          </a:stretch>
        </p:blipFill>
        <p:spPr>
          <a:xfrm>
            <a:off x="737574" y="2174507"/>
            <a:ext cx="4222215" cy="3698023"/>
          </a:xfrm>
          <a:prstGeom prst="rect">
            <a:avLst/>
          </a:prstGeom>
        </p:spPr>
      </p:pic>
      <p:sp>
        <p:nvSpPr>
          <p:cNvPr id="9" name="Ellipse 8"/>
          <p:cNvSpPr/>
          <p:nvPr/>
        </p:nvSpPr>
        <p:spPr>
          <a:xfrm>
            <a:off x="1057346" y="5553404"/>
            <a:ext cx="771453" cy="34875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Bildeforklaring formet som en ellipse 9"/>
          <p:cNvSpPr/>
          <p:nvPr/>
        </p:nvSpPr>
        <p:spPr>
          <a:xfrm>
            <a:off x="6031345" y="2438400"/>
            <a:ext cx="2152073" cy="942109"/>
          </a:xfrm>
          <a:prstGeom prst="wedgeEllipseCallout">
            <a:avLst>
              <a:gd name="adj1" fmla="val -240575"/>
              <a:gd name="adj2" fmla="val 297795"/>
            </a:avLst>
          </a:prstGeom>
          <a:solidFill>
            <a:srgbClr val="0092C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/>
              <a:t>Velg IKT Agder</a:t>
            </a:r>
          </a:p>
        </p:txBody>
      </p:sp>
    </p:spTree>
    <p:extLst>
      <p:ext uri="{BB962C8B-B14F-4D97-AF65-F5344CB8AC3E}">
        <p14:creationId xmlns:p14="http://schemas.microsoft.com/office/powerpoint/2010/main" val="2584289625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91465e68-91c9-4139-a858-5e51a8026b2f">
      <UserInfo>
        <DisplayName>Seldal, Inger</DisplayName>
        <AccountId>23</AccountId>
        <AccountType/>
      </UserInfo>
      <UserInfo>
        <DisplayName>Bryn, Sølvi Jacobsen</DisplayName>
        <AccountId>13</AccountId>
        <AccountType/>
      </UserInfo>
      <UserInfo>
        <DisplayName>Fjellstad, Ken Inge Post</DisplayName>
        <AccountId>45</AccountId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DF62E4631A7F74F8ADECBE2BF6A0E93" ma:contentTypeVersion="6" ma:contentTypeDescription="Opprett et nytt dokument." ma:contentTypeScope="" ma:versionID="6aaba911950c95f08d240868049bb247">
  <xsd:schema xmlns:xsd="http://www.w3.org/2001/XMLSchema" xmlns:xs="http://www.w3.org/2001/XMLSchema" xmlns:p="http://schemas.microsoft.com/office/2006/metadata/properties" xmlns:ns2="dc4e59c2-eb0a-471e-830e-126c2d10ae4c" xmlns:ns3="91465e68-91c9-4139-a858-5e51a8026b2f" targetNamespace="http://schemas.microsoft.com/office/2006/metadata/properties" ma:root="true" ma:fieldsID="d555badd57870174577a128273668387" ns2:_="" ns3:_="">
    <xsd:import namespace="dc4e59c2-eb0a-471e-830e-126c2d10ae4c"/>
    <xsd:import namespace="91465e68-91c9-4139-a858-5e51a8026b2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4e59c2-eb0a-471e-830e-126c2d10ae4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465e68-91c9-4139-a858-5e51a8026b2f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4027748-E396-48C8-8441-AF3E14D13FF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C9679AA-CA7D-46A2-B261-67BBBDCA4250}">
  <ds:schemaRefs>
    <ds:schemaRef ds:uri="91465e68-91c9-4139-a858-5e51a8026b2f"/>
    <ds:schemaRef ds:uri="dc4e59c2-eb0a-471e-830e-126c2d10ae4c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5CBE133F-7535-4364-B861-DF94350628D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c4e59c2-eb0a-471e-830e-126c2d10ae4c"/>
    <ds:schemaRef ds:uri="91465e68-91c9-4139-a858-5e51a8026b2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2020 Mal USHT AGDER ØST uten hjulet</Template>
  <TotalTime>0</TotalTime>
  <Words>867</Words>
  <Application>Microsoft Office PowerPoint</Application>
  <PresentationFormat>Skjermfremvisning (4:3)</PresentationFormat>
  <Paragraphs>82</Paragraphs>
  <Slides>12</Slides>
  <Notes>1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2</vt:i4>
      </vt:variant>
      <vt:variant>
        <vt:lpstr>Lysbildetitler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1_Office-tema</vt:lpstr>
      <vt:lpstr>Office-tema</vt:lpstr>
      <vt:lpstr>Velkommen   sommeropplæring i systemtilganger</vt:lpstr>
      <vt:lpstr>PowerPoint-presentasjon</vt:lpstr>
      <vt:lpstr>PowerPoint-presentasjon</vt:lpstr>
      <vt:lpstr>PowerPoint-presentasjon</vt:lpstr>
      <vt:lpstr>Opplæring i Visma Flyt Ressursstyring</vt:lpstr>
      <vt:lpstr>PowerPoint-presentasjon</vt:lpstr>
      <vt:lpstr>HR-portalen her finner du:  </vt:lpstr>
      <vt:lpstr>Qm+</vt:lpstr>
      <vt:lpstr>Hvordan logge inn KS-læring KS Læring kurssøk (kslaring.no) eller via Hedda</vt:lpstr>
      <vt:lpstr>PowerPoint-presentasjon</vt:lpstr>
      <vt:lpstr>Gerica</vt:lpstr>
      <vt:lpstr>Sammen er vi gode!</vt:lpstr>
    </vt:vector>
  </TitlesOfParts>
  <Company>IKT-Agder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Opplæring faglærtevikarer</dc:title>
  <dc:creator>Sølvi Jacobsen Bryn</dc:creator>
  <cp:lastModifiedBy>Bryn, Sølvi Jacobsen</cp:lastModifiedBy>
  <cp:revision>8</cp:revision>
  <dcterms:created xsi:type="dcterms:W3CDTF">2020-05-12T13:17:48Z</dcterms:created>
  <dcterms:modified xsi:type="dcterms:W3CDTF">2025-03-10T11:24:50Z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0x0101007DF62E4631A7F74F8ADECBE2BF6A0E93</vt:lpwstr>
  </property>
  <property fmtid="{D5CDD505-2E9C-101B-9397-08002B2CF9AE}" pid="3" name="MediaServiceImageTags">
    <vt:lpwstr/>
  </property>
  <property fmtid="{D5CDD505-2E9C-101B-9397-08002B2CF9AE}" pid="4" name="xd_ProgID">
    <vt:lpwstr/>
  </property>
  <property fmtid="{D5CDD505-2E9C-101B-9397-08002B2CF9AE}" pid="5" name="ComplianceAssetId">
    <vt:lpwstr/>
  </property>
  <property fmtid="{D5CDD505-2E9C-101B-9397-08002B2CF9AE}" pid="6" name="TemplateUrl">
    <vt:lpwstr/>
  </property>
  <property fmtid="{D5CDD505-2E9C-101B-9397-08002B2CF9AE}" pid="7" name="_ExtendedDescription">
    <vt:lpwstr/>
  </property>
  <property fmtid="{D5CDD505-2E9C-101B-9397-08002B2CF9AE}" pid="8" name="TriggerFlowInfo">
    <vt:lpwstr/>
  </property>
  <property fmtid="{D5CDD505-2E9C-101B-9397-08002B2CF9AE}" pid="9" name="xd_Signature">
    <vt:bool>false</vt:bool>
  </property>
</Properties>
</file>